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95"/>
  </p:notesMasterIdLst>
  <p:handoutMasterIdLst>
    <p:handoutMasterId r:id="rId96"/>
  </p:handoutMasterIdLst>
  <p:sldIdLst>
    <p:sldId id="754" r:id="rId5"/>
    <p:sldId id="738" r:id="rId6"/>
    <p:sldId id="804" r:id="rId7"/>
    <p:sldId id="839" r:id="rId8"/>
    <p:sldId id="813" r:id="rId9"/>
    <p:sldId id="5958" r:id="rId10"/>
    <p:sldId id="5853" r:id="rId11"/>
    <p:sldId id="5883" r:id="rId12"/>
    <p:sldId id="5884" r:id="rId13"/>
    <p:sldId id="5885" r:id="rId14"/>
    <p:sldId id="5886" r:id="rId15"/>
    <p:sldId id="5887" r:id="rId16"/>
    <p:sldId id="5888" r:id="rId17"/>
    <p:sldId id="5889" r:id="rId18"/>
    <p:sldId id="5890" r:id="rId19"/>
    <p:sldId id="5891" r:id="rId20"/>
    <p:sldId id="5892" r:id="rId21"/>
    <p:sldId id="5893" r:id="rId22"/>
    <p:sldId id="5959" r:id="rId23"/>
    <p:sldId id="5894" r:id="rId24"/>
    <p:sldId id="5895" r:id="rId25"/>
    <p:sldId id="5852" r:id="rId26"/>
    <p:sldId id="5896" r:id="rId27"/>
    <p:sldId id="5897" r:id="rId28"/>
    <p:sldId id="5898" r:id="rId29"/>
    <p:sldId id="5899" r:id="rId30"/>
    <p:sldId id="5960" r:id="rId31"/>
    <p:sldId id="5901" r:id="rId32"/>
    <p:sldId id="5902" r:id="rId33"/>
    <p:sldId id="5903" r:id="rId34"/>
    <p:sldId id="5929" r:id="rId35"/>
    <p:sldId id="5930" r:id="rId36"/>
    <p:sldId id="5931" r:id="rId37"/>
    <p:sldId id="5932" r:id="rId38"/>
    <p:sldId id="5933" r:id="rId39"/>
    <p:sldId id="5934" r:id="rId40"/>
    <p:sldId id="5935" r:id="rId41"/>
    <p:sldId id="5936" r:id="rId42"/>
    <p:sldId id="5937" r:id="rId43"/>
    <p:sldId id="5938" r:id="rId44"/>
    <p:sldId id="5939" r:id="rId45"/>
    <p:sldId id="5940" r:id="rId46"/>
    <p:sldId id="5961" r:id="rId47"/>
    <p:sldId id="5861" r:id="rId48"/>
    <p:sldId id="795" r:id="rId49"/>
    <p:sldId id="5874" r:id="rId50"/>
    <p:sldId id="5904" r:id="rId51"/>
    <p:sldId id="5905" r:id="rId52"/>
    <p:sldId id="5941" r:id="rId53"/>
    <p:sldId id="5942" r:id="rId54"/>
    <p:sldId id="5943" r:id="rId55"/>
    <p:sldId id="5877" r:id="rId56"/>
    <p:sldId id="5944" r:id="rId57"/>
    <p:sldId id="5945" r:id="rId58"/>
    <p:sldId id="5946" r:id="rId59"/>
    <p:sldId id="5947" r:id="rId60"/>
    <p:sldId id="5962" r:id="rId61"/>
    <p:sldId id="383" r:id="rId62"/>
    <p:sldId id="391" r:id="rId63"/>
    <p:sldId id="5948" r:id="rId64"/>
    <p:sldId id="5949" r:id="rId65"/>
    <p:sldId id="5950" r:id="rId66"/>
    <p:sldId id="5951" r:id="rId67"/>
    <p:sldId id="5952" r:id="rId68"/>
    <p:sldId id="5906" r:id="rId69"/>
    <p:sldId id="5916" r:id="rId70"/>
    <p:sldId id="5907" r:id="rId71"/>
    <p:sldId id="5908" r:id="rId72"/>
    <p:sldId id="5963" r:id="rId73"/>
    <p:sldId id="5909" r:id="rId74"/>
    <p:sldId id="5910" r:id="rId75"/>
    <p:sldId id="5911" r:id="rId76"/>
    <p:sldId id="5912" r:id="rId77"/>
    <p:sldId id="5876" r:id="rId78"/>
    <p:sldId id="5913" r:id="rId79"/>
    <p:sldId id="5919" r:id="rId80"/>
    <p:sldId id="5920" r:id="rId81"/>
    <p:sldId id="5921" r:id="rId82"/>
    <p:sldId id="5922" r:id="rId83"/>
    <p:sldId id="5926" r:id="rId84"/>
    <p:sldId id="5927" r:id="rId85"/>
    <p:sldId id="5924" r:id="rId86"/>
    <p:sldId id="5928" r:id="rId87"/>
    <p:sldId id="5925" r:id="rId88"/>
    <p:sldId id="5954" r:id="rId89"/>
    <p:sldId id="5914" r:id="rId90"/>
    <p:sldId id="5955" r:id="rId91"/>
    <p:sldId id="5915" r:id="rId92"/>
    <p:sldId id="5956" r:id="rId93"/>
    <p:sldId id="755" r:id="rId94"/>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DEDEDE"/>
    <a:srgbClr val="F8F8F8"/>
    <a:srgbClr val="B3B3B3"/>
    <a:srgbClr val="6E6E6E"/>
    <a:srgbClr val="0071C5"/>
    <a:srgbClr val="4A4A4A"/>
    <a:srgbClr val="0C34BD"/>
    <a:srgbClr val="5D1682"/>
    <a:srgbClr val="0085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EBBBD4-B328-456E-8B53-02F11FADD3F2}" v="1" dt="2020-10-01T20:06:52.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719"/>
  </p:normalViewPr>
  <p:slideViewPr>
    <p:cSldViewPr snapToGrid="0" snapToObjects="1">
      <p:cViewPr varScale="1">
        <p:scale>
          <a:sx n="56" d="100"/>
          <a:sy n="56" d="100"/>
        </p:scale>
        <p:origin x="510" y="102"/>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Sheahen" userId="e07e8a2f-5d44-46a1-8660-50c065428d62" providerId="ADAL" clId="{CBEA0EC4-ABD7-F945-8985-FFE52E1B2B6F}"/>
    <pc:docChg chg="modSld">
      <pc:chgData name="Dana Sheahen" userId="e07e8a2f-5d44-46a1-8660-50c065428d62" providerId="ADAL" clId="{CBEA0EC4-ABD7-F945-8985-FFE52E1B2B6F}" dt="2020-08-25T11:29:09.301" v="1" actId="20577"/>
      <pc:docMkLst>
        <pc:docMk/>
      </pc:docMkLst>
      <pc:sldChg chg="modSp mod">
        <pc:chgData name="Dana Sheahen" userId="e07e8a2f-5d44-46a1-8660-50c065428d62" providerId="ADAL" clId="{CBEA0EC4-ABD7-F945-8985-FFE52E1B2B6F}" dt="2020-08-25T11:29:09.301" v="1" actId="20577"/>
        <pc:sldMkLst>
          <pc:docMk/>
          <pc:sldMk cId="1036166621" sldId="738"/>
        </pc:sldMkLst>
        <pc:graphicFrameChg chg="modGraphic">
          <ac:chgData name="Dana Sheahen" userId="e07e8a2f-5d44-46a1-8660-50c065428d62" providerId="ADAL" clId="{CBEA0EC4-ABD7-F945-8985-FFE52E1B2B6F}" dt="2020-08-25T11:29:09.301" v="1" actId="20577"/>
          <ac:graphicFrameMkLst>
            <pc:docMk/>
            <pc:sldMk cId="1036166621" sldId="738"/>
            <ac:graphicFrameMk id="5" creationId="{3FEA6200-402C-4D56-8F20-7DFA329E7B13}"/>
          </ac:graphicFrameMkLst>
        </pc:graphicFrameChg>
      </pc:sldChg>
    </pc:docChg>
  </pc:docChgLst>
  <pc:docChgLst>
    <pc:chgData name="Dana Sheahen" userId="e07e8a2f-5d44-46a1-8660-50c065428d62" providerId="ADAL" clId="{D0B7632A-0796-4B92-BC12-3316DA6E6487}"/>
    <pc:docChg chg="delSld modSld">
      <pc:chgData name="Dana Sheahen" userId="e07e8a2f-5d44-46a1-8660-50c065428d62" providerId="ADAL" clId="{D0B7632A-0796-4B92-BC12-3316DA6E6487}" dt="2020-08-24T20:20:04.593" v="10"/>
      <pc:docMkLst>
        <pc:docMk/>
      </pc:docMkLst>
      <pc:sldChg chg="modAnim">
        <pc:chgData name="Dana Sheahen" userId="e07e8a2f-5d44-46a1-8660-50c065428d62" providerId="ADAL" clId="{D0B7632A-0796-4B92-BC12-3316DA6E6487}" dt="2020-08-24T20:20:04.593" v="10"/>
        <pc:sldMkLst>
          <pc:docMk/>
          <pc:sldMk cId="3549033134" sldId="804"/>
        </pc:sldMkLst>
      </pc:sldChg>
      <pc:sldChg chg="del">
        <pc:chgData name="Dana Sheahen" userId="e07e8a2f-5d44-46a1-8660-50c065428d62" providerId="ADAL" clId="{D0B7632A-0796-4B92-BC12-3316DA6E6487}" dt="2020-08-24T20:04:27.573" v="0" actId="47"/>
        <pc:sldMkLst>
          <pc:docMk/>
          <pc:sldMk cId="2133555328" sldId="5881"/>
        </pc:sldMkLst>
      </pc:sldChg>
      <pc:sldChg chg="del">
        <pc:chgData name="Dana Sheahen" userId="e07e8a2f-5d44-46a1-8660-50c065428d62" providerId="ADAL" clId="{D0B7632A-0796-4B92-BC12-3316DA6E6487}" dt="2020-08-24T20:14:48.865" v="9" actId="47"/>
        <pc:sldMkLst>
          <pc:docMk/>
          <pc:sldMk cId="861020965" sldId="5957"/>
        </pc:sldMkLst>
      </pc:sldChg>
    </pc:docChg>
  </pc:docChgLst>
  <pc:docChgLst>
    <pc:chgData name="Dana Sheahen" userId="e07e8a2f-5d44-46a1-8660-50c065428d62" providerId="ADAL" clId="{C5EBBBD4-B328-456E-8B53-02F11FADD3F2}"/>
    <pc:docChg chg="modSld">
      <pc:chgData name="Dana Sheahen" userId="e07e8a2f-5d44-46a1-8660-50c065428d62" providerId="ADAL" clId="{C5EBBBD4-B328-456E-8B53-02F11FADD3F2}" dt="2020-10-01T20:06:52.230" v="3" actId="20577"/>
      <pc:docMkLst>
        <pc:docMk/>
      </pc:docMkLst>
      <pc:sldChg chg="modSp mod">
        <pc:chgData name="Dana Sheahen" userId="e07e8a2f-5d44-46a1-8660-50c065428d62" providerId="ADAL" clId="{C5EBBBD4-B328-456E-8B53-02F11FADD3F2}" dt="2020-10-01T20:05:33.731" v="2" actId="20577"/>
        <pc:sldMkLst>
          <pc:docMk/>
          <pc:sldMk cId="1036166621" sldId="738"/>
        </pc:sldMkLst>
        <pc:graphicFrameChg chg="modGraphic">
          <ac:chgData name="Dana Sheahen" userId="e07e8a2f-5d44-46a1-8660-50c065428d62" providerId="ADAL" clId="{C5EBBBD4-B328-456E-8B53-02F11FADD3F2}" dt="2020-10-01T20:05:33.731" v="2" actId="20577"/>
          <ac:graphicFrameMkLst>
            <pc:docMk/>
            <pc:sldMk cId="1036166621" sldId="738"/>
            <ac:graphicFrameMk id="5" creationId="{3FEA6200-402C-4D56-8F20-7DFA329E7B13}"/>
          </ac:graphicFrameMkLst>
        </pc:graphicFrameChg>
      </pc:sldChg>
      <pc:sldChg chg="modSp">
        <pc:chgData name="Dana Sheahen" userId="e07e8a2f-5d44-46a1-8660-50c065428d62" providerId="ADAL" clId="{C5EBBBD4-B328-456E-8B53-02F11FADD3F2}" dt="2020-10-01T20:06:52.230" v="3" actId="20577"/>
        <pc:sldMkLst>
          <pc:docMk/>
          <pc:sldMk cId="3681859698" sldId="5904"/>
        </pc:sldMkLst>
        <pc:spChg chg="mod">
          <ac:chgData name="Dana Sheahen" userId="e07e8a2f-5d44-46a1-8660-50c065428d62" providerId="ADAL" clId="{C5EBBBD4-B328-456E-8B53-02F11FADD3F2}" dt="2020-10-01T20:06:52.230" v="3" actId="20577"/>
          <ac:spMkLst>
            <pc:docMk/>
            <pc:sldMk cId="3681859698" sldId="5904"/>
            <ac:spMk id="3" creationId="{FECF1B97-5E23-477E-B002-18F1AD278CB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10/1/2020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In this example, we see a case of </a:t>
            </a:r>
            <a:r>
              <a:rPr lang="en-US" i="1" dirty="0"/>
              <a:t>syntactic ambiguity.  </a:t>
            </a:r>
            <a:r>
              <a:rPr lang="en-US" i="0" dirty="0"/>
              <a:t>In essence, the question is what the relationship between the </a:t>
            </a:r>
            <a:r>
              <a:rPr lang="en-US" i="1" dirty="0"/>
              <a:t>parents</a:t>
            </a:r>
            <a:r>
              <a:rPr lang="en-US" i="0" dirty="0"/>
              <a:t> and </a:t>
            </a:r>
            <a:r>
              <a:rPr lang="en-US" i="1" dirty="0"/>
              <a:t>John and Henry</a:t>
            </a:r>
            <a:r>
              <a:rPr lang="en-US" i="0" dirty="0"/>
              <a:t>.</a:t>
            </a:r>
          </a:p>
          <a:p>
            <a:r>
              <a:rPr lang="en-US" i="0" dirty="0"/>
              <a:t>The following are possible interpretations: </a:t>
            </a:r>
          </a:p>
          <a:p>
            <a:pPr marL="171450" indent="-171450">
              <a:buFont typeface="Arial" panose="020B0604020202020204" pitchFamily="34" charset="0"/>
              <a:buChar char="•"/>
            </a:pPr>
            <a:r>
              <a:rPr lang="en-US" i="0" dirty="0"/>
              <a:t>John, Henry and Henry’s parents arrived (4 people)</a:t>
            </a:r>
          </a:p>
          <a:p>
            <a:pPr marL="171450" indent="-171450">
              <a:buFont typeface="Arial" panose="020B0604020202020204" pitchFamily="34" charset="0"/>
              <a:buChar char="•"/>
            </a:pPr>
            <a:r>
              <a:rPr lang="en-US" i="0" dirty="0"/>
              <a:t>John and Henry’s parents arrived (3 people)</a:t>
            </a:r>
          </a:p>
          <a:p>
            <a:pPr marL="171450" indent="-171450">
              <a:buFont typeface="Arial" panose="020B0604020202020204" pitchFamily="34" charset="0"/>
              <a:buChar char="•"/>
            </a:pPr>
            <a:r>
              <a:rPr lang="en-US" i="0" dirty="0"/>
              <a:t>John and Henry’s </a:t>
            </a:r>
            <a:r>
              <a:rPr lang="en-US" i="1" dirty="0"/>
              <a:t>common parents</a:t>
            </a:r>
            <a:r>
              <a:rPr lang="en-US" i="0" dirty="0"/>
              <a:t> arrived (2 people)</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So the ambiguity lies in </a:t>
            </a:r>
            <a:r>
              <a:rPr lang="en-US" i="1" dirty="0"/>
              <a:t>where</a:t>
            </a:r>
            <a:r>
              <a:rPr lang="en-US" i="0" dirty="0"/>
              <a:t> the possessive marker ‘attaches’ to the sentence (which makes it an issue of </a:t>
            </a:r>
            <a:r>
              <a:rPr lang="en-US" i="1" dirty="0"/>
              <a:t>syntax</a:t>
            </a:r>
            <a:r>
              <a:rPr lang="en-US" i="0" dirty="0"/>
              <a:t>).  We would normally need more context to be able to disambiguate this sentence and get the proper interpretation.</a:t>
            </a:r>
          </a:p>
          <a:p>
            <a:pPr marL="0" indent="0">
              <a:buFont typeface="Arial" panose="020B0604020202020204" pitchFamily="34" charset="0"/>
              <a:buNone/>
            </a:pPr>
            <a:r>
              <a:rPr lang="en-US" i="0" dirty="0"/>
              <a:t>In software terms, we have a function that returns a list (or array) of values, which are then processed somewhere else.  The outputs in this case would be the list [2,3,4].</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2353282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754466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3475334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1516195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3640256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065287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0"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842003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u="none" strike="noStrike" kern="1200">
                <a:solidFill>
                  <a:schemeClr val="tx1"/>
                </a:solidFill>
                <a:effectLst/>
                <a:latin typeface="Trebuchet MS" pitchFamily="34" charset="0"/>
                <a:ea typeface="+mn-ea"/>
                <a:cs typeface="+mn-cs"/>
              </a:rPr>
              <a:t>The course has three parts.  This is part 1, “Machine Learning in NLP”.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There are several issues with the </a:t>
            </a:r>
            <a:r>
              <a:rPr lang="en-US" dirty="0" err="1"/>
              <a:t>BoW</a:t>
            </a:r>
            <a:r>
              <a:rPr lang="en-US" dirty="0"/>
              <a:t> representation:</a:t>
            </a:r>
          </a:p>
          <a:p>
            <a:pPr marL="228600" indent="-228600">
              <a:buAutoNum type="arabicPeriod"/>
            </a:pPr>
            <a:r>
              <a:rPr lang="en-US" dirty="0"/>
              <a:t>Sparse Input – As we saw in the previous example, each word is a feature.  Hence, when providing this data to a model, we need to let it know that we mean feature number 1 in the </a:t>
            </a:r>
            <a:r>
              <a:rPr lang="en-US" dirty="0" err="1"/>
              <a:t>BoW</a:t>
            </a:r>
            <a:r>
              <a:rPr lang="en-US" dirty="0"/>
              <a:t> table which is </a:t>
            </a:r>
            <a:r>
              <a:rPr lang="en-US" i="1" dirty="0"/>
              <a:t>cat, </a:t>
            </a:r>
            <a:r>
              <a:rPr lang="en-US" i="0" dirty="0"/>
              <a:t>and not feature number 2 which is </a:t>
            </a:r>
            <a:r>
              <a:rPr lang="en-US" i="1" dirty="0"/>
              <a:t>dog</a:t>
            </a:r>
            <a:r>
              <a:rPr lang="en-US" i="0" dirty="0"/>
              <a:t>.  We do this by performing a </a:t>
            </a:r>
            <a:r>
              <a:rPr lang="en-US" i="1" dirty="0"/>
              <a:t>1-hot</a:t>
            </a:r>
            <a:r>
              <a:rPr lang="en-US" i="0" dirty="0"/>
              <a:t> encoding on the numbers:  we create a vector with the size of the entire vocabulary.  We then give the  index we want the value 1 while all others are given the value 0.  So </a:t>
            </a:r>
            <a:r>
              <a:rPr lang="en-US" i="1" dirty="0"/>
              <a:t>cat</a:t>
            </a:r>
            <a:r>
              <a:rPr lang="en-US" i="0" dirty="0"/>
              <a:t> will be the vector (1,0,0,…,|V|), </a:t>
            </a:r>
            <a:r>
              <a:rPr lang="en-US" i="1" dirty="0"/>
              <a:t>dog</a:t>
            </a:r>
            <a:r>
              <a:rPr lang="en-US" i="0" dirty="0"/>
              <a:t> will be (0,1,0,0,…,|V|), etc.  For a large vocabulary (i.e., |V| is large) this means that much of the input data will be sparse – that is, have the value 0.   The impact of sparseness is that the number of features (words) will potentially be much larger than the number of examples we have which will almost certainly lead to overfitting. </a:t>
            </a:r>
          </a:p>
          <a:p>
            <a:pPr marL="228600" indent="-228600">
              <a:buAutoNum type="arabicPeriod"/>
            </a:pPr>
            <a:r>
              <a:rPr lang="en-US" i="0" dirty="0"/>
              <a:t>No semantic generalization – In this example, </a:t>
            </a:r>
            <a:r>
              <a:rPr lang="en-US" i="1" dirty="0"/>
              <a:t>dog</a:t>
            </a:r>
            <a:r>
              <a:rPr lang="en-US" i="0" dirty="0"/>
              <a:t> is feature #1 while </a:t>
            </a:r>
            <a:r>
              <a:rPr lang="en-US" i="1" dirty="0"/>
              <a:t>cat</a:t>
            </a:r>
            <a:r>
              <a:rPr lang="en-US" i="0" dirty="0"/>
              <a:t> is #2.  Note that this is completely arbitrary.  In particular, this means that we cannot </a:t>
            </a:r>
            <a:r>
              <a:rPr lang="en-US" i="1" dirty="0"/>
              <a:t>generalize</a:t>
            </a:r>
            <a:r>
              <a:rPr lang="en-US" i="0" dirty="0"/>
              <a:t>.  In other words, the model is unable to apply knowledge that it learned about cats to dogs as it is completely unaware that the two are related (both are animals, have 4 legs and a tail, etc.).  Ideally we would have liked a model that deals with animals to understand the similarities as well as the differences between animals </a:t>
            </a:r>
            <a:r>
              <a:rPr lang="en-US" i="1" dirty="0"/>
              <a:t>before</a:t>
            </a:r>
            <a:r>
              <a:rPr lang="en-US" i="0" dirty="0"/>
              <a:t> it dealt with our specific task.  Putting it somewhat figuratively, we would have liked the model to show some innate intelligence.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962873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4228475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a:t>In this example, given a set of </a:t>
            </a:r>
            <a:r>
              <a:rPr lang="en-US" i="1" dirty="0"/>
              <a:t>context words</a:t>
            </a:r>
            <a:r>
              <a:rPr lang="en-US" i="0" dirty="0"/>
              <a:t> that appear before and after a </a:t>
            </a:r>
            <a:r>
              <a:rPr lang="en-US" i="1" dirty="0"/>
              <a:t>target word</a:t>
            </a:r>
            <a:r>
              <a:rPr lang="en-US" i="0" dirty="0"/>
              <a:t> (colored in either green or red), we see that the appropriate target words are all animals.  Obviously, the word </a:t>
            </a:r>
            <a:r>
              <a:rPr lang="en-US" i="1" dirty="0"/>
              <a:t>quickly</a:t>
            </a:r>
            <a:r>
              <a:rPr lang="en-US" i="0" dirty="0"/>
              <a:t> does not fit into the context, primarily because it is an adverb while the context stipulates a noun (or a phrase that acts as a noun, aptly named a </a:t>
            </a:r>
            <a:r>
              <a:rPr lang="en-US" i="1" dirty="0"/>
              <a:t>noun phrase).  </a:t>
            </a:r>
            <a:r>
              <a:rPr lang="en-US" i="0" dirty="0"/>
              <a:t>However, the word </a:t>
            </a:r>
            <a:r>
              <a:rPr lang="en-US" i="1" dirty="0"/>
              <a:t>pen</a:t>
            </a:r>
            <a:r>
              <a:rPr lang="en-US" i="0" dirty="0"/>
              <a:t> – which is a noun – would also not be appropriate in this context.  This time the reason is </a:t>
            </a:r>
            <a:r>
              <a:rPr lang="en-US" i="1" dirty="0"/>
              <a:t>semantic</a:t>
            </a:r>
            <a:r>
              <a:rPr lang="en-US" i="0" dirty="0"/>
              <a:t> rather than syntactic – and it is this property of the DH that we would like to exploit in giving our input representation a-priori ‘intelligence’.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2894705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4228475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804429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3281131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01012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3973922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76043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35730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1956584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320677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289800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3216732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3929866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770171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950206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3796601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3045774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context of “Conversational AI”, which includes voice assistants and so on, the NLP, or Natural Language Processing part of the pipeline is the “brains” of the operation, in the context of the general AI idea.  For our purposes, we will simply forget about ASR and TTS for now.  All of our tasks will focus on text in and text out problems.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019870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96417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48421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3407532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42665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61875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04827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98655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0711387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51</a:t>
            </a:fld>
            <a:endParaRPr lang="en-US" dirty="0"/>
          </a:p>
        </p:txBody>
      </p:sp>
    </p:spTree>
    <p:extLst>
      <p:ext uri="{BB962C8B-B14F-4D97-AF65-F5344CB8AC3E}">
        <p14:creationId xmlns:p14="http://schemas.microsoft.com/office/powerpoint/2010/main" val="19538823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35091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classical models able to solve complex problems without additional feature engineering? Distributional approaches only capture information about co-</a:t>
            </a:r>
            <a:r>
              <a:rPr lang="en-GB" dirty="0" err="1"/>
              <a:t>occurance</a:t>
            </a:r>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187299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4139773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69108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57</a:t>
            </a:fld>
            <a:endParaRPr lang="en-US"/>
          </a:p>
        </p:txBody>
      </p:sp>
    </p:spTree>
    <p:extLst>
      <p:ext uri="{BB962C8B-B14F-4D97-AF65-F5344CB8AC3E}">
        <p14:creationId xmlns:p14="http://schemas.microsoft.com/office/powerpoint/2010/main" val="35626627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In the previous lab, we encountered Fully-Connected (FC) neural networks.  We would either go forward (from layer </a:t>
            </a:r>
            <a:r>
              <a:rPr lang="en-US" dirty="0" err="1"/>
              <a:t>i</a:t>
            </a:r>
            <a:r>
              <a:rPr lang="en-US" dirty="0"/>
              <a:t> to i+1) when propagating information or backwards (from layer i+1 to </a:t>
            </a:r>
            <a:r>
              <a:rPr lang="en-US" dirty="0" err="1"/>
              <a:t>i</a:t>
            </a:r>
            <a:r>
              <a:rPr lang="en-US" dirty="0"/>
              <a:t>) when propagating the error.  At no point did we go in a horizontal direction inside the same layer.  </a:t>
            </a:r>
          </a:p>
          <a:p>
            <a:r>
              <a:rPr lang="en-US" dirty="0"/>
              <a:t>Often we wish to use neural networks with </a:t>
            </a:r>
            <a:r>
              <a:rPr lang="en-US" i="1" dirty="0"/>
              <a:t>sequence</a:t>
            </a:r>
            <a:r>
              <a:rPr lang="en-US" i="0" dirty="0"/>
              <a:t> inputs or outputs:  in other words, our input/output consists of different values at different timesteps.  For that, we need to use </a:t>
            </a:r>
            <a:r>
              <a:rPr lang="en-US" i="1" dirty="0"/>
              <a:t>recurrent neural networks (RNNs)</a:t>
            </a:r>
            <a:r>
              <a:rPr lang="en-US" i="0" dirty="0"/>
              <a:t>.  As shown in the example here, at each timestep we have different inputs (the X’s) and different outputs (the y’s).  Additionally, we have the </a:t>
            </a:r>
            <a:r>
              <a:rPr lang="en-US" i="1" dirty="0"/>
              <a:t>state</a:t>
            </a:r>
            <a:r>
              <a:rPr lang="en-US" i="0" dirty="0"/>
              <a:t> from the previous timestep (the S’s) as input (with the initial state typically being the 0 vector).</a:t>
            </a:r>
          </a:p>
          <a:p>
            <a:r>
              <a:rPr lang="en-US" i="0" dirty="0"/>
              <a:t>The algorithm used to train RNN’s is just the usual backpropagation, applied to subsequent timesteps and hence known as Backpropagation-Through-Time (BPTT).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2129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Regular RNN’s are notoriously difficult to train.  Because of the multiple timesteps, error gradients often tend to either shrink (‘vanish’) or grow (‘explode’) exponentially.  This means that vanilla RNNs have difficulty with long sequences such as the ones we need for dealing with long text sequences.</a:t>
            </a:r>
          </a:p>
          <a:p>
            <a:r>
              <a:rPr lang="en-US" dirty="0"/>
              <a:t>A modification to the standard RNN is the Long Short-Term Memory (LSTM) cell, which overcomes many of the issues just mentioned.  Essentially, it is a set of multiple neurons known as </a:t>
            </a:r>
            <a:r>
              <a:rPr lang="en-US" i="1" dirty="0"/>
              <a:t>gates</a:t>
            </a:r>
            <a:r>
              <a:rPr lang="en-US" i="0" dirty="0"/>
              <a:t> along with a </a:t>
            </a:r>
            <a:r>
              <a:rPr lang="en-US" i="1" dirty="0"/>
              <a:t>memory cell</a:t>
            </a:r>
            <a:r>
              <a:rPr lang="en-US" i="0" dirty="0"/>
              <a:t>.  At each timestep, the cell receives input (x) along with the cell contents (c) and hidden state (h) from the previous timestep.  The gates have the following functions:</a:t>
            </a:r>
          </a:p>
          <a:p>
            <a:pPr marL="171450" indent="-171450">
              <a:buFont typeface="Arial" panose="020B0604020202020204" pitchFamily="34" charset="0"/>
              <a:buChar char="•"/>
            </a:pPr>
            <a:r>
              <a:rPr lang="en-US" i="0" dirty="0"/>
              <a:t>Forget gate – what parts of the memory cell should be ‘forgotten’ </a:t>
            </a:r>
          </a:p>
          <a:p>
            <a:pPr marL="171450" indent="-171450">
              <a:buFont typeface="Arial" panose="020B0604020202020204" pitchFamily="34" charset="0"/>
              <a:buChar char="•"/>
            </a:pPr>
            <a:r>
              <a:rPr lang="en-US" i="0" dirty="0"/>
              <a:t>Input gate – what parts of the input should be applied to the memory cell</a:t>
            </a:r>
          </a:p>
          <a:p>
            <a:pPr marL="171450" indent="-171450">
              <a:buFont typeface="Arial" panose="020B0604020202020204" pitchFamily="34" charset="0"/>
              <a:buChar char="•"/>
            </a:pPr>
            <a:r>
              <a:rPr lang="en-US" i="0" dirty="0"/>
              <a:t>Output gate  - what parts of the memory cell should be exposed in the output of the cell</a:t>
            </a:r>
          </a:p>
          <a:p>
            <a:pPr marL="0" indent="0">
              <a:buFont typeface="Arial" panose="020B0604020202020204" pitchFamily="34" charset="0"/>
              <a:buNone/>
            </a:pPr>
            <a:r>
              <a:rPr lang="en-US" i="0" dirty="0"/>
              <a:t>The new hidden state and memory cell state are then propagated to the next time step.  The parameters are learned as usual using BPTT.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1526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820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a:t>Dealing with natural language in an algorithmic fashion often poses a number of tough issues:</a:t>
            </a:r>
          </a:p>
          <a:p>
            <a:pPr marL="171450" indent="-171450">
              <a:buFont typeface="Arial" panose="020B0604020202020204" pitchFamily="34" charset="0"/>
              <a:buChar char="•"/>
            </a:pPr>
            <a:r>
              <a:rPr lang="en-US" dirty="0"/>
              <a:t>The grammar and rules of languages often seem arbitrary and random.  Consider, for example, the plural form of the word </a:t>
            </a:r>
            <a:r>
              <a:rPr lang="en-US" i="1" dirty="0"/>
              <a:t>cat</a:t>
            </a:r>
            <a:r>
              <a:rPr lang="en-US" i="0" dirty="0"/>
              <a:t> vs. that of the word </a:t>
            </a:r>
            <a:r>
              <a:rPr lang="en-US" i="1" dirty="0"/>
              <a:t>cab</a:t>
            </a:r>
            <a:r>
              <a:rPr lang="en-US" i="0" dirty="0"/>
              <a:t>.  The former is pronounced </a:t>
            </a:r>
            <a:r>
              <a:rPr lang="en-US" i="1" dirty="0"/>
              <a:t>cats</a:t>
            </a:r>
            <a:r>
              <a:rPr lang="en-US" i="0" dirty="0"/>
              <a:t> while the latter is pronounced </a:t>
            </a:r>
            <a:r>
              <a:rPr lang="en-US" i="1" dirty="0" err="1"/>
              <a:t>cabz</a:t>
            </a:r>
            <a:r>
              <a:rPr lang="en-US" i="0" dirty="0"/>
              <a:t>.  How then should a speech-to-text system handle plural forms?</a:t>
            </a:r>
          </a:p>
          <a:p>
            <a:pPr marL="171450" indent="-171450">
              <a:buFont typeface="Arial" panose="020B0604020202020204" pitchFamily="34" charset="0"/>
              <a:buChar char="•"/>
            </a:pPr>
            <a:r>
              <a:rPr lang="en-US" dirty="0"/>
              <a:t>Many uses of language depend on the context of a conversation and/or on auditory cues such as stress on a particular word or syllable.  Consider ‘would </a:t>
            </a:r>
            <a:r>
              <a:rPr lang="en-US" b="1" dirty="0"/>
              <a:t>you</a:t>
            </a:r>
            <a:r>
              <a:rPr lang="en-US" dirty="0"/>
              <a:t> like this apple?’  vs. ‘would you like </a:t>
            </a:r>
            <a:r>
              <a:rPr lang="en-US" b="1" dirty="0"/>
              <a:t>this</a:t>
            </a:r>
            <a:r>
              <a:rPr lang="en-US" b="0" dirty="0"/>
              <a:t> apple?’, where the emphasis is on the bold word.  Without these auditory cues and the context, how would an automated system know what the meaning of the sentence is?</a:t>
            </a:r>
          </a:p>
          <a:p>
            <a:pPr marL="171450" indent="-171450">
              <a:buFont typeface="Arial" panose="020B0604020202020204" pitchFamily="34" charset="0"/>
              <a:buChar char="•"/>
            </a:pPr>
            <a:r>
              <a:rPr lang="en-US" b="0" dirty="0"/>
              <a:t>Many domains use specific terminology that may not be immediately understood or may even be flat-out grammatically incorrect.  Consider the financial term ‘to short a stock’.  The meaning is obvious to someone well-versed in the stock market but not so to the layperson.  In particular, note that </a:t>
            </a:r>
            <a:r>
              <a:rPr lang="en-US" b="0" i="1" dirty="0"/>
              <a:t>short</a:t>
            </a:r>
            <a:r>
              <a:rPr lang="en-US" b="0" dirty="0"/>
              <a:t> would normally be considered an adjective while here it is used as a verb.  Another example would be ‘my ask of you is …’, where </a:t>
            </a:r>
            <a:r>
              <a:rPr lang="en-US" b="0" i="1" dirty="0"/>
              <a:t>ask</a:t>
            </a:r>
            <a:r>
              <a:rPr lang="en-US" b="0" i="0" dirty="0"/>
              <a:t> – normally a verb – is used as a noun.  How can a system differentiate a domain-specific meaning from a grammatical mistake?</a:t>
            </a:r>
          </a:p>
          <a:p>
            <a:pPr marL="171450" indent="-171450">
              <a:buFont typeface="Arial" panose="020B0604020202020204" pitchFamily="34" charset="0"/>
              <a:buChar char="•"/>
            </a:pPr>
            <a:endParaRPr lang="en-US" b="0" i="0" dirty="0"/>
          </a:p>
          <a:p>
            <a:pPr marL="0" indent="0">
              <a:buFont typeface="Arial" panose="020B0604020202020204" pitchFamily="34" charset="0"/>
              <a:buNone/>
            </a:pPr>
            <a:r>
              <a:rPr lang="en-US" b="0" i="0" dirty="0"/>
              <a:t>Fortunately, Deep Learning can help us.  It is meant precisely for these kinds of situations:  many ill-defined rules that a human would have a very hard time formulating.  Combine this with the fact that massive amounts of textual data are available today in the form of emails, social media posts and articles, and we have a very promising approach for the application of NLP techniques.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31865089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604916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8225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73814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04184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660133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785681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63587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910108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69</a:t>
            </a:fld>
            <a:endParaRPr lang="en-US"/>
          </a:p>
        </p:txBody>
      </p:sp>
    </p:spTree>
    <p:extLst>
      <p:ext uri="{BB962C8B-B14F-4D97-AF65-F5344CB8AC3E}">
        <p14:creationId xmlns:p14="http://schemas.microsoft.com/office/powerpoint/2010/main" val="27661557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58816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One of the major contributions of Noam Chomsky (along with another well-known linguist Howard </a:t>
            </a:r>
            <a:r>
              <a:rPr lang="en-US" dirty="0" err="1"/>
              <a:t>Lasnik</a:t>
            </a:r>
            <a:r>
              <a:rPr lang="en-US" dirty="0"/>
              <a:t>) is the theory of ‘Principles and Parameters’.  Although it has since been superseded by a different theory, the core ideas are very similar.  Basically, Chomsky and </a:t>
            </a:r>
            <a:r>
              <a:rPr lang="en-US" dirty="0" err="1"/>
              <a:t>Lasnik</a:t>
            </a:r>
            <a:r>
              <a:rPr lang="en-US" dirty="0"/>
              <a:t> argue that humans are born with a hard-wired set of rules – known as Universal Grammar or UG – that define the properties of each language.  Each language ‘chooses’ the values that apply to each such rule, as well as the priorities of these rules.  Of course, the discussion in linguistic circles center around what the rules are and what values are permissible. </a:t>
            </a:r>
          </a:p>
          <a:p>
            <a:r>
              <a:rPr lang="en-US" dirty="0"/>
              <a:t>This view of languages maps quite nicely to Object-Oriented Programming -  a single language can be thought of as an object that implements (i.e., overrides) a number of abstract methods.  We then decide whether a given sentence is a valid utterance in that language – a concept we call ‘grammaticality’ – by choosing the order in which we evaluate these methods.  We can implement this using the Gang-of-Four Design Pattern known as ‘Chain of Responsibility’.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937341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945066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5561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978505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482340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667569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0174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007355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285649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3661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canonical example of how languages differ from each other is in how they order their words.  Here you can see a simple sentences – consisting of a subject, a verb and a direct object – in two languages that have different word order.</a:t>
            </a:r>
          </a:p>
          <a:p>
            <a:r>
              <a:rPr lang="en-US" dirty="0"/>
              <a:t>English is a Subject-Verb-Object (SVO) language.  These account for 42% of the world’s known languages.</a:t>
            </a:r>
          </a:p>
          <a:p>
            <a:r>
              <a:rPr lang="en-US" dirty="0"/>
              <a:t>Japanese, on the other hand, is a Subject-Object-Verb (SOV) language.  These contain 45% of the world’s known languages.</a:t>
            </a:r>
          </a:p>
          <a:p>
            <a:r>
              <a:rPr lang="en-US" dirty="0"/>
              <a:t>There are 6 ways to order 3 distinct objects (i.e., permutations).  We have seen two here.  There are languages for each one of the other 4 ways to order subject, object and verb.  However, they make up a small percentage of the world’s languages.</a:t>
            </a:r>
          </a:p>
          <a:p>
            <a:r>
              <a:rPr lang="en-US" dirty="0"/>
              <a:t>Japanese is presented in its accepted transliteration into English.  The italic text below the transliteration, known as ‘gloss’, shows the translation of each word.  For clarity, we have omitted the translation of </a:t>
            </a:r>
            <a:r>
              <a:rPr lang="en-US" i="1" dirty="0" err="1"/>
              <a:t>wa</a:t>
            </a:r>
            <a:r>
              <a:rPr lang="en-US" i="0" dirty="0"/>
              <a:t> and </a:t>
            </a:r>
            <a:r>
              <a:rPr lang="en-US" i="1" dirty="0"/>
              <a:t>o</a:t>
            </a:r>
            <a:r>
              <a:rPr lang="en-US" i="0" dirty="0"/>
              <a:t>, as they do not affect word order.</a:t>
            </a:r>
          </a:p>
          <a:p>
            <a:r>
              <a:rPr lang="en-US" i="0" dirty="0"/>
              <a:t>In software terms, we see word order as an abstract function returning a value from a closed set of possible options, otherwise known as an </a:t>
            </a:r>
            <a:r>
              <a:rPr lang="en-US" i="1" dirty="0"/>
              <a:t>enumeration.</a:t>
            </a:r>
            <a:r>
              <a:rPr lang="en-US" i="0" dirty="0"/>
              <a:t>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35289302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278779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095628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5429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352487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479983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83591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on to the lab, which will cover these topics.</a:t>
            </a: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89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851886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90</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In this example, we see a Principle named Null Subject, and the way it is ‘implemented’ in two languages.  </a:t>
            </a:r>
          </a:p>
          <a:p>
            <a:r>
              <a:rPr lang="en-US" dirty="0"/>
              <a:t>In the English example, we see the pronoun </a:t>
            </a:r>
            <a:r>
              <a:rPr lang="en-US" i="1" dirty="0"/>
              <a:t>it</a:t>
            </a:r>
            <a:r>
              <a:rPr lang="en-US" i="0" dirty="0"/>
              <a:t>.  We previously saw that pronouns refer to a noun.  An interesting question here is what does </a:t>
            </a:r>
            <a:r>
              <a:rPr lang="en-US" i="1" dirty="0"/>
              <a:t>it</a:t>
            </a:r>
            <a:r>
              <a:rPr lang="en-US" i="0" dirty="0"/>
              <a:t> refer to?  It is especially interesting when compared to the Spanish example, where there is no pronoun.</a:t>
            </a:r>
          </a:p>
          <a:p>
            <a:r>
              <a:rPr lang="en-US" i="0" dirty="0"/>
              <a:t>‘It’ in English is known as an ‘expletive’.  It specifically does not refer to any noun.  Rather, it is there only because English is </a:t>
            </a:r>
            <a:r>
              <a:rPr lang="en-US" i="1" dirty="0"/>
              <a:t>not </a:t>
            </a:r>
            <a:r>
              <a:rPr lang="en-US" i="0" dirty="0"/>
              <a:t>a Null Subject language and </a:t>
            </a:r>
            <a:r>
              <a:rPr lang="en-US" i="1" dirty="0"/>
              <a:t>must</a:t>
            </a:r>
            <a:r>
              <a:rPr lang="en-US" i="0" dirty="0"/>
              <a:t> have something in the subject position in the sentence.  Spanish, on the other hand, </a:t>
            </a:r>
            <a:r>
              <a:rPr lang="en-US" i="1" dirty="0"/>
              <a:t>is</a:t>
            </a:r>
            <a:r>
              <a:rPr lang="en-US" i="0" dirty="0"/>
              <a:t> a Null Subject language – we can imagine the sentence to have a Null value in the subject position.</a:t>
            </a:r>
          </a:p>
          <a:p>
            <a:r>
              <a:rPr lang="en-US" i="0" dirty="0"/>
              <a:t>We see the software concept of Null, as well as how two different languages override an abstract Null Subject method/function.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2414027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CDDEC-7B0F-4224-B7DD-1384AF6821D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63865C37-5E1F-4D9B-9A59-A229257C36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941F-88E5-4038-BD84-1F61E0BFA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76A75-3926-4B35-93B1-F23B60BBB6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59FFC-62B1-4823-9979-573BEC5B3868}"/>
              </a:ext>
            </a:extLst>
          </p:cNvPr>
          <p:cNvSpPr>
            <a:spLocks noGrp="1"/>
          </p:cNvSpPr>
          <p:nvPr>
            <p:ph type="dt" sz="half" idx="10"/>
          </p:nvPr>
        </p:nvSpPr>
        <p:spPr/>
        <p:txBody>
          <a:bodyPr/>
          <a:lstStyle/>
          <a:p>
            <a:fld id="{828D95BC-C67D-4D17-B3D5-6D69EC71ECD9}" type="datetimeFigureOut">
              <a:rPr lang="en-US" smtClean="0"/>
              <a:t>10/1/2020</a:t>
            </a:fld>
            <a:endParaRPr lang="en-US"/>
          </a:p>
        </p:txBody>
      </p:sp>
      <p:sp>
        <p:nvSpPr>
          <p:cNvPr id="5" name="Footer Placeholder 4">
            <a:extLst>
              <a:ext uri="{FF2B5EF4-FFF2-40B4-BE49-F238E27FC236}">
                <a16:creationId xmlns:a16="http://schemas.microsoft.com/office/drawing/2014/main" id="{0D08B129-3DD1-44A4-8BD7-BD1524496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759FE-F8DA-4F5A-BB2D-28EC953C5DD7}"/>
              </a:ext>
            </a:extLst>
          </p:cNvPr>
          <p:cNvSpPr>
            <a:spLocks noGrp="1"/>
          </p:cNvSpPr>
          <p:nvPr>
            <p:ph type="sldNum" sz="quarter" idx="12"/>
          </p:nvPr>
        </p:nvSpPr>
        <p:spPr/>
        <p:txBody>
          <a:bodyPr/>
          <a:lstStyle/>
          <a:p>
            <a:fld id="{465D9BD7-5D9B-4048-BB53-4B228B0E9A57}" type="slidenum">
              <a:rPr lang="en-US" smtClean="0"/>
              <a:t>‹#›</a:t>
            </a:fld>
            <a:endParaRPr lang="en-US"/>
          </a:p>
        </p:txBody>
      </p:sp>
    </p:spTree>
    <p:extLst>
      <p:ext uri="{BB962C8B-B14F-4D97-AF65-F5344CB8AC3E}">
        <p14:creationId xmlns:p14="http://schemas.microsoft.com/office/powerpoint/2010/main" val="4056953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2181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C7B12B-CED0-499E-AF41-9ACC7DE783D6}"/>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8B040755-92A7-4902-AEA7-08E9B082B7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4" r:id="rId19"/>
    <p:sldLayoutId id="214748399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33.png"/><Relationship Id="rId5" Type="http://schemas.openxmlformats.org/officeDocument/2006/relationships/hyperlink" Target="https://en.wikipedia.org/wiki/Latent_semantic_analysis" TargetMode="External"/><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www.slideshare.net/erikbern/collaborative-filtering-at-spotify-16182818"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1301.3781"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sv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19.xml"/><Relationship Id="rId5" Type="http://schemas.openxmlformats.org/officeDocument/2006/relationships/image" Target="../media/image61.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4294967295"/>
          </p:nvPr>
        </p:nvSpPr>
        <p:spPr>
          <a:xfrm>
            <a:off x="1143000" y="8290560"/>
            <a:ext cx="11451566" cy="477053"/>
          </a:xfrm>
        </p:spPr>
        <p:txBody>
          <a:bodyPr/>
          <a:lstStyle/>
          <a:p>
            <a:r>
              <a:rPr lang="en-US" dirty="0"/>
              <a:t>Building Transformer-Based Natural Language Processing Applications</a:t>
            </a:r>
            <a:br>
              <a:rPr lang="en-US" dirty="0"/>
            </a:br>
            <a:r>
              <a:rPr lang="en-US" dirty="0"/>
              <a:t>(Part 1)</a:t>
            </a:r>
            <a:endParaRPr lang="en-US"/>
          </a:p>
        </p:txBody>
      </p:sp>
      <p:sp>
        <p:nvSpPr>
          <p:cNvPr id="5" name="Title 10"/>
          <p:cNvSpPr>
            <a:spLocks noGrp="1"/>
          </p:cNvSpPr>
          <p:nvPr>
            <p:ph type="title"/>
          </p:nvPr>
        </p:nvSpPr>
        <p:spPr>
          <a:xfrm>
            <a:off x="1143000" y="6705601"/>
            <a:ext cx="10033000" cy="1638092"/>
          </a:xfrm>
        </p:spPr>
        <p:txBody>
          <a:bodyPr/>
          <a:lstStyle/>
          <a:p>
            <a:r>
              <a:rPr lang="en-US"/>
              <a:t>Machine Learning in NLP</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9D9D-9BE7-4575-8922-8CCD3DD534C4}"/>
              </a:ext>
            </a:extLst>
          </p:cNvPr>
          <p:cNvSpPr>
            <a:spLocks noGrp="1"/>
          </p:cNvSpPr>
          <p:nvPr>
            <p:ph type="title"/>
          </p:nvPr>
        </p:nvSpPr>
        <p:spPr/>
        <p:txBody>
          <a:bodyPr/>
          <a:lstStyle/>
          <a:p>
            <a:r>
              <a:rPr lang="en-US" dirty="0"/>
              <a:t>Principles and Parameters</a:t>
            </a:r>
          </a:p>
        </p:txBody>
      </p:sp>
      <p:sp>
        <p:nvSpPr>
          <p:cNvPr id="3" name="Content Placeholder 2">
            <a:extLst>
              <a:ext uri="{FF2B5EF4-FFF2-40B4-BE49-F238E27FC236}">
                <a16:creationId xmlns:a16="http://schemas.microsoft.com/office/drawing/2014/main" id="{5173FAEC-4544-45E5-AD1C-03EC4E1467BD}"/>
              </a:ext>
            </a:extLst>
          </p:cNvPr>
          <p:cNvSpPr>
            <a:spLocks noGrp="1"/>
          </p:cNvSpPr>
          <p:nvPr>
            <p:ph idx="1"/>
          </p:nvPr>
        </p:nvSpPr>
        <p:spPr/>
        <p:txBody>
          <a:bodyPr/>
          <a:lstStyle/>
          <a:p>
            <a:r>
              <a:rPr lang="en-US" sz="2333" dirty="0"/>
              <a:t>English:            It       is          raining </a:t>
            </a:r>
          </a:p>
          <a:p>
            <a:r>
              <a:rPr lang="en-US" sz="2333" dirty="0"/>
              <a:t>Spanish:                     </a:t>
            </a:r>
            <a:r>
              <a:rPr lang="es-ES" sz="2333" dirty="0"/>
              <a:t>Está      lloviendo</a:t>
            </a:r>
          </a:p>
          <a:p>
            <a:pPr marL="0" indent="0">
              <a:buNone/>
            </a:pPr>
            <a:r>
              <a:rPr lang="es-ES" sz="2333" dirty="0"/>
              <a:t>                                     </a:t>
            </a:r>
            <a:r>
              <a:rPr lang="es-ES" sz="2333" dirty="0" err="1"/>
              <a:t>is</a:t>
            </a:r>
            <a:r>
              <a:rPr lang="es-ES" sz="2333" dirty="0"/>
              <a:t>          </a:t>
            </a:r>
            <a:r>
              <a:rPr lang="es-ES" sz="2333" dirty="0" err="1"/>
              <a:t>raining</a:t>
            </a:r>
            <a:endParaRPr lang="es-ES" sz="2333" dirty="0"/>
          </a:p>
          <a:p>
            <a:endParaRPr lang="es-ES" sz="2333" dirty="0"/>
          </a:p>
          <a:p>
            <a:r>
              <a:rPr lang="es-ES" sz="2333" dirty="0" err="1"/>
              <a:t>What</a:t>
            </a:r>
            <a:r>
              <a:rPr lang="es-ES" sz="2333" dirty="0"/>
              <a:t> </a:t>
            </a:r>
            <a:r>
              <a:rPr lang="es-ES" sz="2333" dirty="0" err="1"/>
              <a:t>is</a:t>
            </a:r>
            <a:r>
              <a:rPr lang="es-ES" sz="2333" dirty="0"/>
              <a:t> </a:t>
            </a:r>
            <a:r>
              <a:rPr lang="es-ES" sz="2333" dirty="0" err="1"/>
              <a:t>the</a:t>
            </a:r>
            <a:r>
              <a:rPr lang="es-ES" sz="2333" dirty="0"/>
              <a:t> role </a:t>
            </a:r>
            <a:r>
              <a:rPr lang="es-ES" sz="2333" dirty="0" err="1"/>
              <a:t>of</a:t>
            </a:r>
            <a:r>
              <a:rPr lang="es-ES" sz="2333" dirty="0"/>
              <a:t> ‘</a:t>
            </a:r>
            <a:r>
              <a:rPr lang="es-ES" sz="2333" dirty="0" err="1"/>
              <a:t>It</a:t>
            </a:r>
            <a:r>
              <a:rPr lang="es-ES" sz="2333" dirty="0"/>
              <a:t>’ in English?</a:t>
            </a:r>
            <a:endParaRPr lang="en-US" sz="2333" dirty="0"/>
          </a:p>
        </p:txBody>
      </p:sp>
      <p:sp>
        <p:nvSpPr>
          <p:cNvPr id="4" name="Text Placeholder 3">
            <a:extLst>
              <a:ext uri="{FF2B5EF4-FFF2-40B4-BE49-F238E27FC236}">
                <a16:creationId xmlns:a16="http://schemas.microsoft.com/office/drawing/2014/main" id="{ADA13461-E4F3-41B3-9355-BD0AEBFE2455}"/>
              </a:ext>
            </a:extLst>
          </p:cNvPr>
          <p:cNvSpPr>
            <a:spLocks noGrp="1"/>
          </p:cNvSpPr>
          <p:nvPr>
            <p:ph type="body" sz="quarter" idx="10"/>
          </p:nvPr>
        </p:nvSpPr>
        <p:spPr/>
        <p:txBody>
          <a:bodyPr/>
          <a:lstStyle/>
          <a:p>
            <a:r>
              <a:rPr lang="en-US" dirty="0"/>
              <a:t>Example:  Null Subject</a:t>
            </a:r>
          </a:p>
        </p:txBody>
      </p:sp>
    </p:spTree>
    <p:extLst>
      <p:ext uri="{BB962C8B-B14F-4D97-AF65-F5344CB8AC3E}">
        <p14:creationId xmlns:p14="http://schemas.microsoft.com/office/powerpoint/2010/main" val="353983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3C4E-C523-4BC2-93F1-8CCBC146CB48}"/>
              </a:ext>
            </a:extLst>
          </p:cNvPr>
          <p:cNvSpPr>
            <a:spLocks noGrp="1"/>
          </p:cNvSpPr>
          <p:nvPr>
            <p:ph type="title"/>
          </p:nvPr>
        </p:nvSpPr>
        <p:spPr/>
        <p:txBody>
          <a:bodyPr/>
          <a:lstStyle/>
          <a:p>
            <a:r>
              <a:rPr lang="en-US" dirty="0"/>
              <a:t>Syntactic ambiguity</a:t>
            </a:r>
          </a:p>
        </p:txBody>
      </p:sp>
      <p:sp>
        <p:nvSpPr>
          <p:cNvPr id="3" name="Content Placeholder 2">
            <a:extLst>
              <a:ext uri="{FF2B5EF4-FFF2-40B4-BE49-F238E27FC236}">
                <a16:creationId xmlns:a16="http://schemas.microsoft.com/office/drawing/2014/main" id="{AECB19C2-5F5E-462D-958E-3FF6746A5D41}"/>
              </a:ext>
            </a:extLst>
          </p:cNvPr>
          <p:cNvSpPr>
            <a:spLocks noGrp="1"/>
          </p:cNvSpPr>
          <p:nvPr>
            <p:ph idx="1"/>
          </p:nvPr>
        </p:nvSpPr>
        <p:spPr/>
        <p:txBody>
          <a:bodyPr/>
          <a:lstStyle/>
          <a:p>
            <a:r>
              <a:rPr lang="en-US" sz="2333" dirty="0"/>
              <a:t>John and Henry’s parents arrived at the house.</a:t>
            </a:r>
          </a:p>
          <a:p>
            <a:endParaRPr lang="en-US" sz="2333" dirty="0"/>
          </a:p>
          <a:p>
            <a:r>
              <a:rPr lang="en-US" sz="2333" dirty="0"/>
              <a:t>How many people arrived in total?</a:t>
            </a:r>
          </a:p>
        </p:txBody>
      </p:sp>
      <p:sp>
        <p:nvSpPr>
          <p:cNvPr id="4" name="Text Placeholder 3">
            <a:extLst>
              <a:ext uri="{FF2B5EF4-FFF2-40B4-BE49-F238E27FC236}">
                <a16:creationId xmlns:a16="http://schemas.microsoft.com/office/drawing/2014/main" id="{815BD3F9-66F6-4D74-B921-053C9915CDDA}"/>
              </a:ext>
            </a:extLst>
          </p:cNvPr>
          <p:cNvSpPr>
            <a:spLocks noGrp="1"/>
          </p:cNvSpPr>
          <p:nvPr>
            <p:ph type="body" sz="quarter" idx="10"/>
          </p:nvPr>
        </p:nvSpPr>
        <p:spPr/>
        <p:txBody>
          <a:bodyPr/>
          <a:lstStyle/>
          <a:p>
            <a:r>
              <a:rPr lang="en-US" dirty="0"/>
              <a:t>Linguistic Concept</a:t>
            </a:r>
          </a:p>
        </p:txBody>
      </p:sp>
    </p:spTree>
    <p:extLst>
      <p:ext uri="{BB962C8B-B14F-4D97-AF65-F5344CB8AC3E}">
        <p14:creationId xmlns:p14="http://schemas.microsoft.com/office/powerpoint/2010/main" val="211118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a:t>
            </a:r>
          </a:p>
        </p:txBody>
      </p:sp>
      <p:sp>
        <p:nvSpPr>
          <p:cNvPr id="6" name="Content Placeholder 5"/>
          <p:cNvSpPr>
            <a:spLocks noGrp="1"/>
          </p:cNvSpPr>
          <p:nvPr>
            <p:ph idx="1"/>
          </p:nvPr>
        </p:nvSpPr>
        <p:spPr/>
        <p:txBody>
          <a:bodyPr/>
          <a:lstStyle/>
          <a:p>
            <a:pPr marL="476260" indent="-476260">
              <a:buFont typeface="Arial" panose="020B0604020202020204" pitchFamily="34" charset="0"/>
              <a:buChar char="•"/>
            </a:pPr>
            <a:r>
              <a:rPr lang="en-US" dirty="0"/>
              <a:t>Languages obeys strict rules and generalizations</a:t>
            </a:r>
          </a:p>
          <a:p>
            <a:pPr marL="476260" indent="-476260">
              <a:buFont typeface="Arial" panose="020B0604020202020204" pitchFamily="34" charset="0"/>
              <a:buChar char="•"/>
            </a:pPr>
            <a:r>
              <a:rPr lang="en-US" dirty="0"/>
              <a:t>These generalizations map nicely to software constructs that are very helpful when we design NLP systems</a:t>
            </a:r>
          </a:p>
          <a:p>
            <a:pPr marL="476260" indent="-476260">
              <a:buFont typeface="Arial" panose="020B0604020202020204" pitchFamily="34" charset="0"/>
              <a:buChar char="•"/>
            </a:pPr>
            <a:r>
              <a:rPr lang="en-US" dirty="0"/>
              <a:t>The huge mass of textual data available today means that Machine Learning is an ideal approach for NLP</a:t>
            </a:r>
          </a:p>
        </p:txBody>
      </p:sp>
      <p:sp>
        <p:nvSpPr>
          <p:cNvPr id="10" name="Text Placeholder 9"/>
          <p:cNvSpPr>
            <a:spLocks noGrp="1"/>
          </p:cNvSpPr>
          <p:nvPr>
            <p:ph type="body" sz="quarter" idx="10"/>
          </p:nvPr>
        </p:nvSpPr>
        <p:spPr/>
        <p:txBody>
          <a:bodyPr/>
          <a:lstStyle/>
          <a:p>
            <a:r>
              <a:rPr lang="en-US" dirty="0"/>
              <a:t>When viewed through the eyes of a linguist</a:t>
            </a:r>
          </a:p>
        </p:txBody>
      </p:sp>
    </p:spTree>
    <p:extLst>
      <p:ext uri="{BB962C8B-B14F-4D97-AF65-F5344CB8AC3E}">
        <p14:creationId xmlns:p14="http://schemas.microsoft.com/office/powerpoint/2010/main" val="143700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Problem Formulation</a:t>
            </a:r>
            <a:endParaRPr lang="en-US" dirty="0">
              <a:latin typeface="Trebuchet MS"/>
            </a:endParaRPr>
          </a:p>
        </p:txBody>
      </p:sp>
    </p:spTree>
    <p:extLst>
      <p:ext uri="{BB962C8B-B14F-4D97-AF65-F5344CB8AC3E}">
        <p14:creationId xmlns:p14="http://schemas.microsoft.com/office/powerpoint/2010/main" val="101893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Discovering the discussed structures in text</a:t>
            </a:r>
            <a:endParaRPr lang="en-US" dirty="0"/>
          </a:p>
        </p:txBody>
      </p:sp>
      <p:sp>
        <p:nvSpPr>
          <p:cNvPr id="3" name="Rectangle 2">
            <a:extLst>
              <a:ext uri="{FF2B5EF4-FFF2-40B4-BE49-F238E27FC236}">
                <a16:creationId xmlns:a16="http://schemas.microsoft.com/office/drawing/2014/main" id="{8A8F2C22-672E-41B3-8F92-615981BAC59A}"/>
              </a:ext>
            </a:extLst>
          </p:cNvPr>
          <p:cNvSpPr/>
          <p:nvPr/>
        </p:nvSpPr>
        <p:spPr>
          <a:xfrm>
            <a:off x="7989729" y="4851551"/>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5" name="Straight Arrow Connector 4">
            <a:extLst>
              <a:ext uri="{FF2B5EF4-FFF2-40B4-BE49-F238E27FC236}">
                <a16:creationId xmlns:a16="http://schemas.microsoft.com/office/drawing/2014/main" id="{0A7487AB-B850-4FFA-BC3E-26A4AD966351}"/>
              </a:ext>
            </a:extLst>
          </p:cNvPr>
          <p:cNvCxnSpPr>
            <a:cxnSpLocks/>
            <a:stCxn id="8" idx="3"/>
            <a:endCxn id="3" idx="1"/>
          </p:cNvCxnSpPr>
          <p:nvPr/>
        </p:nvCxnSpPr>
        <p:spPr>
          <a:xfrm>
            <a:off x="6286270" y="5789395"/>
            <a:ext cx="1703459" cy="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9492E-4201-40D3-B4FD-6583503B2369}"/>
              </a:ext>
            </a:extLst>
          </p:cNvPr>
          <p:cNvSpPr txBox="1"/>
          <p:nvPr/>
        </p:nvSpPr>
        <p:spPr>
          <a:xfrm>
            <a:off x="5662253" y="561857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Tree>
    <p:extLst>
      <p:ext uri="{BB962C8B-B14F-4D97-AF65-F5344CB8AC3E}">
        <p14:creationId xmlns:p14="http://schemas.microsoft.com/office/powerpoint/2010/main" val="11487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Discovering the discussed structures in text</a:t>
            </a:r>
            <a:endParaRPr lang="en-US" dirty="0"/>
          </a:p>
        </p:txBody>
      </p:sp>
      <p:sp>
        <p:nvSpPr>
          <p:cNvPr id="3" name="Rectangle 2">
            <a:extLst>
              <a:ext uri="{FF2B5EF4-FFF2-40B4-BE49-F238E27FC236}">
                <a16:creationId xmlns:a16="http://schemas.microsoft.com/office/drawing/2014/main" id="{8A8F2C22-672E-41B3-8F92-615981BAC59A}"/>
              </a:ext>
            </a:extLst>
          </p:cNvPr>
          <p:cNvSpPr/>
          <p:nvPr/>
        </p:nvSpPr>
        <p:spPr>
          <a:xfrm>
            <a:off x="7989729" y="4851551"/>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5" name="Straight Arrow Connector 4">
            <a:extLst>
              <a:ext uri="{FF2B5EF4-FFF2-40B4-BE49-F238E27FC236}">
                <a16:creationId xmlns:a16="http://schemas.microsoft.com/office/drawing/2014/main" id="{0A7487AB-B850-4FFA-BC3E-26A4AD966351}"/>
              </a:ext>
            </a:extLst>
          </p:cNvPr>
          <p:cNvCxnSpPr>
            <a:cxnSpLocks/>
            <a:stCxn id="8" idx="3"/>
            <a:endCxn id="3" idx="1"/>
          </p:cNvCxnSpPr>
          <p:nvPr/>
        </p:nvCxnSpPr>
        <p:spPr>
          <a:xfrm>
            <a:off x="6286270" y="5789395"/>
            <a:ext cx="1703459" cy="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9492E-4201-40D3-B4FD-6583503B2369}"/>
              </a:ext>
            </a:extLst>
          </p:cNvPr>
          <p:cNvSpPr txBox="1"/>
          <p:nvPr/>
        </p:nvSpPr>
        <p:spPr>
          <a:xfrm>
            <a:off x="5662253" y="561857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4" name="TextBox 3">
            <a:extLst>
              <a:ext uri="{FF2B5EF4-FFF2-40B4-BE49-F238E27FC236}">
                <a16:creationId xmlns:a16="http://schemas.microsoft.com/office/drawing/2014/main" id="{A5F640FD-FB40-4AE5-9D61-3BF0D1EF9C07}"/>
              </a:ext>
            </a:extLst>
          </p:cNvPr>
          <p:cNvSpPr txBox="1"/>
          <p:nvPr/>
        </p:nvSpPr>
        <p:spPr>
          <a:xfrm>
            <a:off x="8941862" y="393111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Tree>
    <p:extLst>
      <p:ext uri="{BB962C8B-B14F-4D97-AF65-F5344CB8AC3E}">
        <p14:creationId xmlns:p14="http://schemas.microsoft.com/office/powerpoint/2010/main" val="63846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Design decisions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2" name="TextBox 11">
            <a:extLst>
              <a:ext uri="{FF2B5EF4-FFF2-40B4-BE49-F238E27FC236}">
                <a16:creationId xmlns:a16="http://schemas.microsoft.com/office/drawing/2014/main" id="{2FCC98F4-AA70-46E7-9DBA-A8BB2476A2A2}"/>
              </a:ext>
            </a:extLst>
          </p:cNvPr>
          <p:cNvSpPr txBox="1"/>
          <p:nvPr/>
        </p:nvSpPr>
        <p:spPr>
          <a:xfrm>
            <a:off x="7429177" y="425576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5038669" y="4255762"/>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2648161" y="425576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18" name="TextBox 17">
            <a:extLst>
              <a:ext uri="{FF2B5EF4-FFF2-40B4-BE49-F238E27FC236}">
                <a16:creationId xmlns:a16="http://schemas.microsoft.com/office/drawing/2014/main" id="{AD618F68-0484-480B-8E7C-B8A46D5C83C9}"/>
              </a:ext>
            </a:extLst>
          </p:cNvPr>
          <p:cNvSpPr txBox="1"/>
          <p:nvPr/>
        </p:nvSpPr>
        <p:spPr>
          <a:xfrm>
            <a:off x="9772282" y="426301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12115387" y="4255759"/>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14647352" y="4028481"/>
            <a:ext cx="521142"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Problem formulation</a:t>
            </a:r>
            <a:endParaRPr lang="en-US" dirty="0">
              <a:solidFill>
                <a:schemeClr val="bg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8746436" y="259415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08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All linear combinations feasible</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2" name="TextBox 11">
            <a:extLst>
              <a:ext uri="{FF2B5EF4-FFF2-40B4-BE49-F238E27FC236}">
                <a16:creationId xmlns:a16="http://schemas.microsoft.com/office/drawing/2014/main" id="{2FCC98F4-AA70-46E7-9DBA-A8BB2476A2A2}"/>
              </a:ext>
            </a:extLst>
          </p:cNvPr>
          <p:cNvSpPr txBox="1"/>
          <p:nvPr/>
        </p:nvSpPr>
        <p:spPr>
          <a:xfrm>
            <a:off x="7429177" y="425576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5038669" y="4255762"/>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2648161" y="425576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18" name="TextBox 17">
            <a:extLst>
              <a:ext uri="{FF2B5EF4-FFF2-40B4-BE49-F238E27FC236}">
                <a16:creationId xmlns:a16="http://schemas.microsoft.com/office/drawing/2014/main" id="{AD618F68-0484-480B-8E7C-B8A46D5C83C9}"/>
              </a:ext>
            </a:extLst>
          </p:cNvPr>
          <p:cNvSpPr txBox="1"/>
          <p:nvPr/>
        </p:nvSpPr>
        <p:spPr>
          <a:xfrm>
            <a:off x="9772282" y="426301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12115387" y="4255759"/>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14647352" y="4028481"/>
            <a:ext cx="521142"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Problem formulation</a:t>
            </a:r>
            <a:endParaRPr lang="en-US" dirty="0">
              <a:solidFill>
                <a:schemeClr val="bg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8746436" y="259415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4BDFD5-0EF7-4174-935B-B4EDD85530AF}"/>
              </a:ext>
            </a:extLst>
          </p:cNvPr>
          <p:cNvSpPr txBox="1"/>
          <p:nvPr/>
        </p:nvSpPr>
        <p:spPr>
          <a:xfrm>
            <a:off x="5923599" y="9174930"/>
            <a:ext cx="7789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err="1">
                <a:solidFill>
                  <a:schemeClr val="bg1"/>
                </a:solidFill>
              </a:rPr>
              <a:t>GloVe</a:t>
            </a:r>
            <a:endParaRPr lang="en-US" dirty="0">
              <a:solidFill>
                <a:schemeClr val="bg1"/>
              </a:solidFill>
            </a:endParaRPr>
          </a:p>
        </p:txBody>
      </p:sp>
      <p:sp>
        <p:nvSpPr>
          <p:cNvPr id="29" name="TextBox 28">
            <a:extLst>
              <a:ext uri="{FF2B5EF4-FFF2-40B4-BE49-F238E27FC236}">
                <a16:creationId xmlns:a16="http://schemas.microsoft.com/office/drawing/2014/main" id="{79ABF2E1-311C-4606-BC12-CA5B5A62F483}"/>
              </a:ext>
            </a:extLst>
          </p:cNvPr>
          <p:cNvSpPr txBox="1"/>
          <p:nvPr/>
        </p:nvSpPr>
        <p:spPr>
          <a:xfrm>
            <a:off x="10218928" y="9174930"/>
            <a:ext cx="1196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Word2Vec</a:t>
            </a:r>
            <a:endParaRPr lang="en-US" dirty="0">
              <a:solidFill>
                <a:schemeClr val="bg1"/>
              </a:solidFill>
            </a:endParaRPr>
          </a:p>
        </p:txBody>
      </p:sp>
      <p:cxnSp>
        <p:nvCxnSpPr>
          <p:cNvPr id="6" name="Straight Arrow Connector 5">
            <a:extLst>
              <a:ext uri="{FF2B5EF4-FFF2-40B4-BE49-F238E27FC236}">
                <a16:creationId xmlns:a16="http://schemas.microsoft.com/office/drawing/2014/main" id="{7571DFA2-0F61-428E-839E-DD7DA734F606}"/>
              </a:ext>
            </a:extLst>
          </p:cNvPr>
          <p:cNvCxnSpPr>
            <a:cxnSpLocks/>
            <a:stCxn id="28" idx="0"/>
            <a:endCxn id="11" idx="2"/>
          </p:cNvCxnSpPr>
          <p:nvPr/>
        </p:nvCxnSpPr>
        <p:spPr>
          <a:xfrm flipH="1" flipV="1">
            <a:off x="2762419" y="6481924"/>
            <a:ext cx="3550646" cy="269300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B32FB9-5E19-448F-8208-69AB7E81DA51}"/>
              </a:ext>
            </a:extLst>
          </p:cNvPr>
          <p:cNvCxnSpPr>
            <a:cxnSpLocks/>
            <a:stCxn id="28" idx="0"/>
            <a:endCxn id="9" idx="2"/>
          </p:cNvCxnSpPr>
          <p:nvPr/>
        </p:nvCxnSpPr>
        <p:spPr>
          <a:xfrm flipH="1" flipV="1">
            <a:off x="5169347" y="6481922"/>
            <a:ext cx="1143718" cy="26930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BAB4CBE-CCBE-41C8-898D-A7C9557C7145}"/>
              </a:ext>
            </a:extLst>
          </p:cNvPr>
          <p:cNvCxnSpPr>
            <a:cxnSpLocks/>
            <a:stCxn id="28" idx="0"/>
            <a:endCxn id="15" idx="2"/>
          </p:cNvCxnSpPr>
          <p:nvPr/>
        </p:nvCxnSpPr>
        <p:spPr>
          <a:xfrm flipV="1">
            <a:off x="6313065" y="6481921"/>
            <a:ext cx="1258821"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A38A711-3962-48B6-B9CE-9F16C5019BA4}"/>
              </a:ext>
            </a:extLst>
          </p:cNvPr>
          <p:cNvCxnSpPr>
            <a:cxnSpLocks/>
            <a:stCxn id="28" idx="0"/>
            <a:endCxn id="16" idx="2"/>
          </p:cNvCxnSpPr>
          <p:nvPr/>
        </p:nvCxnSpPr>
        <p:spPr>
          <a:xfrm flipV="1">
            <a:off x="6313065" y="6481921"/>
            <a:ext cx="3661359"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701A741-22F9-4728-8E25-907CBA588CB6}"/>
              </a:ext>
            </a:extLst>
          </p:cNvPr>
          <p:cNvCxnSpPr>
            <a:cxnSpLocks/>
            <a:stCxn id="28" idx="0"/>
            <a:endCxn id="17" idx="2"/>
          </p:cNvCxnSpPr>
          <p:nvPr/>
        </p:nvCxnSpPr>
        <p:spPr>
          <a:xfrm flipV="1">
            <a:off x="6313065" y="6481919"/>
            <a:ext cx="6063897" cy="26930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8B8CB4A-35F2-4B3C-990E-CB91DFE04EB4}"/>
              </a:ext>
            </a:extLst>
          </p:cNvPr>
          <p:cNvCxnSpPr>
            <a:cxnSpLocks/>
            <a:stCxn id="29" idx="0"/>
            <a:endCxn id="11" idx="2"/>
          </p:cNvCxnSpPr>
          <p:nvPr/>
        </p:nvCxnSpPr>
        <p:spPr>
          <a:xfrm flipH="1" flipV="1">
            <a:off x="2762419" y="6481924"/>
            <a:ext cx="8054686" cy="269300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FA44E9-7888-4F33-8A22-3D8245386526}"/>
              </a:ext>
            </a:extLst>
          </p:cNvPr>
          <p:cNvCxnSpPr>
            <a:cxnSpLocks/>
            <a:stCxn id="29" idx="0"/>
            <a:endCxn id="9" idx="2"/>
          </p:cNvCxnSpPr>
          <p:nvPr/>
        </p:nvCxnSpPr>
        <p:spPr>
          <a:xfrm flipH="1" flipV="1">
            <a:off x="5169347" y="6481922"/>
            <a:ext cx="5647758" cy="26930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335AE8C-114D-445C-AE24-A1C82B4844AF}"/>
              </a:ext>
            </a:extLst>
          </p:cNvPr>
          <p:cNvCxnSpPr>
            <a:cxnSpLocks/>
            <a:stCxn id="29" idx="0"/>
            <a:endCxn id="15" idx="2"/>
          </p:cNvCxnSpPr>
          <p:nvPr/>
        </p:nvCxnSpPr>
        <p:spPr>
          <a:xfrm flipH="1" flipV="1">
            <a:off x="7571886" y="6481921"/>
            <a:ext cx="3245219"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9D99E30-4E16-412F-B480-A19CA79866C7}"/>
              </a:ext>
            </a:extLst>
          </p:cNvPr>
          <p:cNvCxnSpPr>
            <a:cxnSpLocks/>
            <a:stCxn id="29" idx="0"/>
            <a:endCxn id="16" idx="2"/>
          </p:cNvCxnSpPr>
          <p:nvPr/>
        </p:nvCxnSpPr>
        <p:spPr>
          <a:xfrm flipH="1" flipV="1">
            <a:off x="9974424" y="6481921"/>
            <a:ext cx="842681"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BD71BC-64A9-41C8-AD19-8798A4FA8A7B}"/>
              </a:ext>
            </a:extLst>
          </p:cNvPr>
          <p:cNvCxnSpPr>
            <a:cxnSpLocks/>
            <a:stCxn id="29" idx="0"/>
            <a:endCxn id="17" idx="2"/>
          </p:cNvCxnSpPr>
          <p:nvPr/>
        </p:nvCxnSpPr>
        <p:spPr>
          <a:xfrm flipV="1">
            <a:off x="10817105" y="6481919"/>
            <a:ext cx="1559857" cy="26930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28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In this class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1281584" y="3572835"/>
            <a:ext cx="34279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Problem formulations</a:t>
            </a:r>
            <a:endParaRPr lang="en-US"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378BF69-5950-4235-AD73-E1B6A1317912}"/>
              </a:ext>
            </a:extLst>
          </p:cNvPr>
          <p:cNvSpPr txBox="1"/>
          <p:nvPr/>
        </p:nvSpPr>
        <p:spPr>
          <a:xfrm>
            <a:off x="5512196" y="8962810"/>
            <a:ext cx="340990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word representations</a:t>
            </a:r>
            <a:endParaRPr lang="en-US"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163CDF9-BF33-4BEA-896E-EEEE66351191}"/>
              </a:ext>
            </a:extLst>
          </p:cNvPr>
          <p:cNvSpPr txBox="1"/>
          <p:nvPr/>
        </p:nvSpPr>
        <p:spPr>
          <a:xfrm>
            <a:off x="14251443" y="8670418"/>
            <a:ext cx="1358064"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a:t>
            </a:r>
          </a:p>
          <a:p>
            <a:pPr algn="ctr">
              <a:lnSpc>
                <a:spcPct val="90000"/>
              </a:lnSpc>
            </a:pPr>
            <a:r>
              <a:rPr lang="en-GB" dirty="0">
                <a:solidFill>
                  <a:schemeClr val="bg1"/>
                </a:solidFill>
              </a:rPr>
              <a:t>approaches</a:t>
            </a:r>
            <a:endParaRPr lang="en-US" dirty="0">
              <a:solidFill>
                <a:schemeClr val="bg1"/>
              </a:solidFill>
            </a:endParaRPr>
          </a:p>
        </p:txBody>
      </p:sp>
    </p:spTree>
    <p:extLst>
      <p:ext uri="{BB962C8B-B14F-4D97-AF65-F5344CB8AC3E}">
        <p14:creationId xmlns:p14="http://schemas.microsoft.com/office/powerpoint/2010/main" val="17355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Why Machine Learning?</a:t>
            </a:r>
          </a:p>
          <a:p>
            <a:pPr marL="1333470" lvl="1" indent="-571500">
              <a:buFont typeface="Arial" panose="020B0604020202020204" pitchFamily="34" charset="0"/>
              <a:buChar char="•"/>
            </a:pPr>
            <a:r>
              <a:rPr lang="en-US" sz="4400" dirty="0">
                <a:solidFill>
                  <a:schemeClr val="accent2">
                    <a:lumMod val="40000"/>
                    <a:lumOff val="60000"/>
                  </a:schemeClr>
                </a:solidFill>
              </a:rPr>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t>Transformer Architecture</a:t>
            </a:r>
          </a:p>
          <a:p>
            <a:pPr marL="1333470" lvl="1" indent="-571500">
              <a:buFont typeface="Arial" panose="020B0604020202020204" pitchFamily="34" charset="0"/>
              <a:buChar char="•"/>
            </a:pPr>
            <a:r>
              <a:rPr lang="en-US" sz="4400" dirty="0"/>
              <a:t>Transformer Encoder</a:t>
            </a:r>
          </a:p>
          <a:p>
            <a:pPr marL="1333470" lvl="1" indent="-571500">
              <a:buFont typeface="Arial" panose="020B0604020202020204" pitchFamily="34" charset="0"/>
              <a:buChar char="•"/>
            </a:pPr>
            <a:r>
              <a:rPr lang="en-US" sz="4400" dirty="0"/>
              <a:t>Transformer Decoder</a:t>
            </a:r>
          </a:p>
        </p:txBody>
      </p:sp>
    </p:spTree>
    <p:extLst>
      <p:ext uri="{BB962C8B-B14F-4D97-AF65-F5344CB8AC3E}">
        <p14:creationId xmlns:p14="http://schemas.microsoft.com/office/powerpoint/2010/main" val="109623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7433735" y="1086991"/>
            <a:ext cx="8839986" cy="2570609"/>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22028943"/>
              </p:ext>
            </p:extLst>
          </p:nvPr>
        </p:nvGraphicFramePr>
        <p:xfrm>
          <a:off x="7732233" y="944656"/>
          <a:ext cx="8541487" cy="84302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706076">
                <a:tc>
                  <a:txBody>
                    <a:bodyPr/>
                    <a:lstStyle/>
                    <a:p>
                      <a:pPr algn="l">
                        <a:lnSpc>
                          <a:spcPct val="90000"/>
                        </a:lnSpc>
                        <a:spcAft>
                          <a:spcPts val="1200"/>
                        </a:spcAft>
                      </a:pPr>
                      <a:r>
                        <a:rPr lang="en-US" sz="2700" b="0" dirty="0">
                          <a:solidFill>
                            <a:schemeClr val="tx2"/>
                          </a:solidFill>
                          <a:latin typeface="Trebuchet MS" panose="020B0603020202020204" pitchFamily="34" charset="0"/>
                        </a:rPr>
                        <a:t>Part 1: Machine Learning in NLP</a:t>
                      </a:r>
                    </a:p>
                    <a:p>
                      <a:pPr algn="l">
                        <a:lnSpc>
                          <a:spcPct val="90000"/>
                        </a:lnSpc>
                        <a:spcAft>
                          <a:spcPts val="1200"/>
                        </a:spcAft>
                      </a:pPr>
                      <a:r>
                        <a:rPr lang="en-US" sz="2300" b="0" dirty="0">
                          <a:solidFill>
                            <a:schemeClr val="tx1"/>
                          </a:solidFill>
                          <a:latin typeface="Trebuchet MS" panose="020B0603020202020204" pitchFamily="34" charset="0"/>
                        </a:rPr>
                        <a:t>Lecture: NLP background and the role of DNNs leading to the Transformer architecture</a:t>
                      </a:r>
                    </a:p>
                    <a:p>
                      <a:pPr algn="l">
                        <a:lnSpc>
                          <a:spcPct val="90000"/>
                        </a:lnSpc>
                        <a:spcAft>
                          <a:spcPts val="1200"/>
                        </a:spcAft>
                      </a:pPr>
                      <a:r>
                        <a:rPr lang="en-US" sz="2300" b="0" dirty="0">
                          <a:solidFill>
                            <a:schemeClr val="tx1"/>
                          </a:solidFill>
                          <a:latin typeface="Trebuchet MS" panose="020B0603020202020204" pitchFamily="34" charset="0"/>
                        </a:rPr>
                        <a:t>Lab: Tutorial-style exploration of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translation task </a:t>
                      </a:r>
                      <a:r>
                        <a:rPr lang="en-US" sz="2300" b="0" dirty="0">
                          <a:solidFill>
                            <a:schemeClr val="tx1"/>
                          </a:solidFill>
                          <a:latin typeface="Trebuchet MS" panose="020B0603020202020204" pitchFamily="34" charset="0"/>
                        </a:rPr>
                        <a:t>using the Transformer architecture</a:t>
                      </a:r>
                      <a:endParaRPr lang="en-US" sz="2300" b="1" i="1" dirty="0">
                        <a:solidFill>
                          <a:schemeClr val="accent3">
                            <a:lumMod val="20000"/>
                            <a:lumOff val="80000"/>
                          </a:schemeClr>
                        </a:solidFill>
                        <a:latin typeface="Trebuchet MS" panose="020B0603020202020204" pitchFamily="34" charset="0"/>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328765">
                <a:tc>
                  <a:txBody>
                    <a:bodyPr/>
                    <a:lstStyle/>
                    <a:p>
                      <a:pPr algn="l">
                        <a:lnSpc>
                          <a:spcPct val="90000"/>
                        </a:lnSpc>
                        <a:spcAft>
                          <a:spcPts val="1200"/>
                        </a:spcAft>
                      </a:pPr>
                      <a:r>
                        <a:rPr lang="en-US" sz="2700" b="0" kern="1200">
                          <a:solidFill>
                            <a:schemeClr val="tx2"/>
                          </a:solidFill>
                          <a:latin typeface="Trebuchet MS" panose="020B0603020202020204" pitchFamily="34" charset="0"/>
                          <a:ea typeface="+mn-ea"/>
                          <a:cs typeface="+mn-cs"/>
                        </a:rPr>
                        <a:t>Part 2: Self-Supervision, BERT, and Beyond</a:t>
                      </a:r>
                    </a:p>
                    <a:p>
                      <a:pPr algn="l">
                        <a:lnSpc>
                          <a:spcPct val="90000"/>
                        </a:lnSpc>
                        <a:spcAft>
                          <a:spcPts val="1200"/>
                        </a:spcAft>
                      </a:pPr>
                      <a:r>
                        <a:rPr lang="en-US" sz="2300">
                          <a:solidFill>
                            <a:schemeClr val="tx1"/>
                          </a:solidFill>
                          <a:latin typeface="Trebuchet MS" panose="020B0603020202020204" pitchFamily="34" charset="0"/>
                        </a:rPr>
                        <a:t>Lecture: Discussion of how language models with self-supervision have moved beyond the basic Transformer to BERT and ever larger models</a:t>
                      </a:r>
                    </a:p>
                    <a:p>
                      <a:pPr algn="l">
                        <a:lnSpc>
                          <a:spcPct val="90000"/>
                        </a:lnSpc>
                        <a:spcAft>
                          <a:spcPts val="1200"/>
                        </a:spcAft>
                      </a:pPr>
                      <a:r>
                        <a:rPr lang="en-US" sz="2300">
                          <a:solidFill>
                            <a:schemeClr val="tx1"/>
                          </a:solidFill>
                          <a:latin typeface="Trebuchet MS" panose="020B0603020202020204" pitchFamily="34" charset="0"/>
                        </a:rPr>
                        <a:t>Lab: Practical hands-on guide to the NVIDIA </a:t>
                      </a:r>
                      <a:r>
                        <a:rPr lang="en-US" sz="2300" err="1">
                          <a:solidFill>
                            <a:schemeClr val="tx1"/>
                          </a:solidFill>
                          <a:latin typeface="Trebuchet MS" panose="020B0603020202020204" pitchFamily="34" charset="0"/>
                        </a:rPr>
                        <a:t>NeMo</a:t>
                      </a:r>
                      <a:r>
                        <a:rPr lang="en-US" sz="2300">
                          <a:solidFill>
                            <a:schemeClr val="tx1"/>
                          </a:solidFill>
                          <a:latin typeface="Trebuchet MS" panose="020B0603020202020204" pitchFamily="34" charset="0"/>
                        </a:rPr>
                        <a:t> API and exercises to build a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text classification task </a:t>
                      </a:r>
                      <a:r>
                        <a:rPr lang="en-US" sz="2300">
                          <a:solidFill>
                            <a:schemeClr val="tx1"/>
                          </a:solidFill>
                          <a:latin typeface="Trebuchet MS" panose="020B0603020202020204" pitchFamily="34" charset="0"/>
                        </a:rPr>
                        <a:t>and a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named entity recognition task</a:t>
                      </a:r>
                      <a:r>
                        <a:rPr lang="en-US" sz="2300">
                          <a:solidFill>
                            <a:schemeClr val="tx1"/>
                          </a:solidFill>
                          <a:latin typeface="Trebuchet MS" panose="020B0603020202020204" pitchFamily="34" charset="0"/>
                        </a:rPr>
                        <a:t> using BERT-based language models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2328765">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Part 3: Production Deployment</a:t>
                      </a:r>
                    </a:p>
                    <a:p>
                      <a:pPr algn="l">
                        <a:lnSpc>
                          <a:spcPct val="90000"/>
                        </a:lnSpc>
                        <a:spcAft>
                          <a:spcPts val="1200"/>
                        </a:spcAft>
                      </a:pPr>
                      <a:r>
                        <a:rPr lang="en-US" sz="2300" dirty="0">
                          <a:solidFill>
                            <a:schemeClr val="tx1"/>
                          </a:solidFill>
                          <a:latin typeface="Trebuchet MS" panose="020B0603020202020204" pitchFamily="34" charset="0"/>
                        </a:rPr>
                        <a:t>Lecture: Discussion of production deployment considerations and NVIDIA Triton Inference Server</a:t>
                      </a:r>
                    </a:p>
                    <a:p>
                      <a:pPr algn="l">
                        <a:lnSpc>
                          <a:spcPct val="90000"/>
                        </a:lnSpc>
                        <a:spcAft>
                          <a:spcPts val="1200"/>
                        </a:spcAft>
                      </a:pPr>
                      <a:r>
                        <a:rPr lang="en-US" sz="2300" dirty="0">
                          <a:solidFill>
                            <a:schemeClr val="tx1"/>
                          </a:solidFill>
                          <a:latin typeface="Trebuchet MS" panose="020B0603020202020204" pitchFamily="34" charset="0"/>
                        </a:rPr>
                        <a:t>Lab: Hands-on deployment of an example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question answering task</a:t>
                      </a:r>
                      <a:r>
                        <a:rPr lang="en-US" sz="230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300" dirty="0">
                          <a:solidFill>
                            <a:schemeClr val="tx1"/>
                          </a:solidFill>
                          <a:latin typeface="Trebuchet MS" panose="020B0603020202020204" pitchFamily="34" charset="0"/>
                        </a:rPr>
                        <a:t>to NVIDIA Triton</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732233" y="440660"/>
            <a:ext cx="5239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a:solidFill>
                  <a:schemeClr val="tx1"/>
                </a:solidFill>
                <a:latin typeface="Trebuchet MS" panose="020B0603020202020204" pitchFamily="34" charset="0"/>
              </a:rPr>
              <a:t>FULL COURSE AGENDA</a:t>
            </a:r>
          </a:p>
        </p:txBody>
      </p:sp>
    </p:spTree>
    <p:extLst>
      <p:ext uri="{BB962C8B-B14F-4D97-AF65-F5344CB8AC3E}">
        <p14:creationId xmlns:p14="http://schemas.microsoft.com/office/powerpoint/2010/main" val="10361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6745-BC90-459A-A550-C98F05E262F5}"/>
              </a:ext>
            </a:extLst>
          </p:cNvPr>
          <p:cNvSpPr>
            <a:spLocks noGrp="1"/>
          </p:cNvSpPr>
          <p:nvPr>
            <p:ph type="title"/>
          </p:nvPr>
        </p:nvSpPr>
        <p:spPr/>
        <p:txBody>
          <a:bodyPr/>
          <a:lstStyle/>
          <a:p>
            <a:r>
              <a:rPr lang="en-US" dirty="0"/>
              <a:t>Text Representations</a:t>
            </a:r>
          </a:p>
        </p:txBody>
      </p:sp>
      <p:sp>
        <p:nvSpPr>
          <p:cNvPr id="3" name="Content Placeholder 2">
            <a:extLst>
              <a:ext uri="{FF2B5EF4-FFF2-40B4-BE49-F238E27FC236}">
                <a16:creationId xmlns:a16="http://schemas.microsoft.com/office/drawing/2014/main" id="{B99337E7-77A7-47C5-AB6B-F56EFF4AE976}"/>
              </a:ext>
            </a:extLst>
          </p:cNvPr>
          <p:cNvSpPr>
            <a:spLocks noGrp="1"/>
          </p:cNvSpPr>
          <p:nvPr>
            <p:ph idx="1"/>
          </p:nvPr>
        </p:nvSpPr>
        <p:spPr/>
        <p:txBody>
          <a:bodyPr/>
          <a:lstStyle/>
          <a:p>
            <a:pPr marL="476260" indent="-476260">
              <a:buSzPct val="100000"/>
              <a:buFont typeface="Arial" panose="020B0604020202020204" pitchFamily="34" charset="0"/>
              <a:buChar char="•"/>
            </a:pPr>
            <a:r>
              <a:rPr lang="en-US" sz="2333" dirty="0"/>
              <a:t>Bag of words/ngrams – feature per word/ngram </a:t>
            </a:r>
          </a:p>
          <a:p>
            <a:pPr marL="0" indent="0">
              <a:buSzPct val="100000"/>
              <a:buNone/>
            </a:pPr>
            <a:r>
              <a:rPr lang="en-US" sz="2333" dirty="0"/>
              <a:t>	the cat sat on the mat</a:t>
            </a:r>
          </a:p>
          <a:p>
            <a:pPr marL="0" indent="0">
              <a:buNone/>
            </a:pPr>
            <a:endParaRPr lang="en-US" i="1" dirty="0"/>
          </a:p>
          <a:p>
            <a:pPr marL="0" indent="0">
              <a:buNone/>
            </a:pPr>
            <a:endParaRPr lang="en-US" dirty="0"/>
          </a:p>
          <a:p>
            <a:pPr marL="476260" indent="-476260">
              <a:buSzPct val="100000"/>
              <a:buFont typeface="Arial" panose="020B0604020202020204" pitchFamily="34" charset="0"/>
              <a:buChar char="•"/>
            </a:pPr>
            <a:r>
              <a:rPr lang="en-US" sz="2333" dirty="0"/>
              <a:t>Various ways of choosing the values:  Binary, Count, TF-IDF</a:t>
            </a:r>
          </a:p>
          <a:p>
            <a:pPr marL="0" indent="0">
              <a:buNone/>
            </a:pPr>
            <a:endParaRPr lang="en-US" dirty="0"/>
          </a:p>
        </p:txBody>
      </p:sp>
      <p:sp>
        <p:nvSpPr>
          <p:cNvPr id="4" name="Text Placeholder 3">
            <a:extLst>
              <a:ext uri="{FF2B5EF4-FFF2-40B4-BE49-F238E27FC236}">
                <a16:creationId xmlns:a16="http://schemas.microsoft.com/office/drawing/2014/main" id="{578A93C6-2F2E-4937-9E96-E4A585941748}"/>
              </a:ext>
            </a:extLst>
          </p:cNvPr>
          <p:cNvSpPr>
            <a:spLocks noGrp="1"/>
          </p:cNvSpPr>
          <p:nvPr>
            <p:ph type="body" sz="quarter" idx="10"/>
          </p:nvPr>
        </p:nvSpPr>
        <p:spPr/>
        <p:txBody>
          <a:bodyPr/>
          <a:lstStyle/>
          <a:p>
            <a:r>
              <a:rPr lang="en-US" dirty="0"/>
              <a:t>The bag of words</a:t>
            </a:r>
          </a:p>
        </p:txBody>
      </p:sp>
      <p:graphicFrame>
        <p:nvGraphicFramePr>
          <p:cNvPr id="5" name="Table 4">
            <a:extLst>
              <a:ext uri="{FF2B5EF4-FFF2-40B4-BE49-F238E27FC236}">
                <a16:creationId xmlns:a16="http://schemas.microsoft.com/office/drawing/2014/main" id="{1AA4884C-1EA0-4012-A463-970B2927D06F}"/>
              </a:ext>
            </a:extLst>
          </p:cNvPr>
          <p:cNvGraphicFramePr>
            <a:graphicFrameLocks noGrp="1"/>
          </p:cNvGraphicFramePr>
          <p:nvPr/>
        </p:nvGraphicFramePr>
        <p:xfrm>
          <a:off x="861250" y="4801745"/>
          <a:ext cx="10009920" cy="2590800"/>
        </p:xfrm>
        <a:graphic>
          <a:graphicData uri="http://schemas.openxmlformats.org/drawingml/2006/table">
            <a:tbl>
              <a:tblPr firstRow="1" bandRow="1">
                <a:tableStyleId>{00A15C55-8517-42AA-B614-E9B94910E393}</a:tableStyleId>
              </a:tblPr>
              <a:tblGrid>
                <a:gridCol w="1668320">
                  <a:extLst>
                    <a:ext uri="{9D8B030D-6E8A-4147-A177-3AD203B41FA5}">
                      <a16:colId xmlns:a16="http://schemas.microsoft.com/office/drawing/2014/main" val="88932518"/>
                    </a:ext>
                  </a:extLst>
                </a:gridCol>
                <a:gridCol w="1668320">
                  <a:extLst>
                    <a:ext uri="{9D8B030D-6E8A-4147-A177-3AD203B41FA5}">
                      <a16:colId xmlns:a16="http://schemas.microsoft.com/office/drawing/2014/main" val="3494732369"/>
                    </a:ext>
                  </a:extLst>
                </a:gridCol>
                <a:gridCol w="1668320">
                  <a:extLst>
                    <a:ext uri="{9D8B030D-6E8A-4147-A177-3AD203B41FA5}">
                      <a16:colId xmlns:a16="http://schemas.microsoft.com/office/drawing/2014/main" val="2476746439"/>
                    </a:ext>
                  </a:extLst>
                </a:gridCol>
                <a:gridCol w="1668320">
                  <a:extLst>
                    <a:ext uri="{9D8B030D-6E8A-4147-A177-3AD203B41FA5}">
                      <a16:colId xmlns:a16="http://schemas.microsoft.com/office/drawing/2014/main" val="1208621819"/>
                    </a:ext>
                  </a:extLst>
                </a:gridCol>
                <a:gridCol w="1668320">
                  <a:extLst>
                    <a:ext uri="{9D8B030D-6E8A-4147-A177-3AD203B41FA5}">
                      <a16:colId xmlns:a16="http://schemas.microsoft.com/office/drawing/2014/main" val="2243767905"/>
                    </a:ext>
                  </a:extLst>
                </a:gridCol>
                <a:gridCol w="1668320">
                  <a:extLst>
                    <a:ext uri="{9D8B030D-6E8A-4147-A177-3AD203B41FA5}">
                      <a16:colId xmlns:a16="http://schemas.microsoft.com/office/drawing/2014/main" val="2524499296"/>
                    </a:ext>
                  </a:extLst>
                </a:gridCol>
              </a:tblGrid>
              <a:tr h="1676400">
                <a:tc>
                  <a:txBody>
                    <a:bodyPr/>
                    <a:lstStyle/>
                    <a:p>
                      <a:r>
                        <a:rPr lang="en-US" sz="5000" dirty="0"/>
                        <a:t>cat</a:t>
                      </a:r>
                    </a:p>
                  </a:txBody>
                  <a:tcPr marL="152400" marR="152400" marT="76200" marB="76200"/>
                </a:tc>
                <a:tc>
                  <a:txBody>
                    <a:bodyPr/>
                    <a:lstStyle/>
                    <a:p>
                      <a:r>
                        <a:rPr lang="en-US" sz="5000" dirty="0"/>
                        <a:t>sat</a:t>
                      </a:r>
                    </a:p>
                  </a:txBody>
                  <a:tcPr marL="152400" marR="152400" marT="76200" marB="76200"/>
                </a:tc>
                <a:tc>
                  <a:txBody>
                    <a:bodyPr/>
                    <a:lstStyle/>
                    <a:p>
                      <a:r>
                        <a:rPr lang="en-US" sz="5000" dirty="0"/>
                        <a:t>on</a:t>
                      </a:r>
                    </a:p>
                  </a:txBody>
                  <a:tcPr marL="152400" marR="152400" marT="76200" marB="76200"/>
                </a:tc>
                <a:tc>
                  <a:txBody>
                    <a:bodyPr/>
                    <a:lstStyle/>
                    <a:p>
                      <a:r>
                        <a:rPr lang="en-US" sz="5000" dirty="0"/>
                        <a:t>the</a:t>
                      </a:r>
                    </a:p>
                  </a:txBody>
                  <a:tcPr marL="152400" marR="152400" marT="76200" marB="76200"/>
                </a:tc>
                <a:tc>
                  <a:txBody>
                    <a:bodyPr/>
                    <a:lstStyle/>
                    <a:p>
                      <a:r>
                        <a:rPr lang="en-US" sz="5000" dirty="0"/>
                        <a:t>mat</a:t>
                      </a:r>
                    </a:p>
                  </a:txBody>
                  <a:tcPr marL="152400" marR="152400" marT="76200" marB="76200"/>
                </a:tc>
                <a:tc>
                  <a:txBody>
                    <a:bodyPr/>
                    <a:lstStyle/>
                    <a:p>
                      <a:r>
                        <a:rPr lang="en-US" sz="5000" dirty="0"/>
                        <a:t>quickly</a:t>
                      </a:r>
                    </a:p>
                  </a:txBody>
                  <a:tcPr marL="152400" marR="152400" marT="76200" marB="76200"/>
                </a:tc>
                <a:extLst>
                  <a:ext uri="{0D108BD9-81ED-4DB2-BD59-A6C34878D82A}">
                    <a16:rowId xmlns:a16="http://schemas.microsoft.com/office/drawing/2014/main" val="1293936652"/>
                  </a:ext>
                </a:extLst>
              </a:tr>
              <a:tr h="914400">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2</a:t>
                      </a:r>
                    </a:p>
                  </a:txBody>
                  <a:tcPr marL="152400" marR="152400" marT="76200" marB="76200"/>
                </a:tc>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0</a:t>
                      </a:r>
                    </a:p>
                  </a:txBody>
                  <a:tcPr marL="152400" marR="152400" marT="76200" marB="76200"/>
                </a:tc>
                <a:extLst>
                  <a:ext uri="{0D108BD9-81ED-4DB2-BD59-A6C34878D82A}">
                    <a16:rowId xmlns:a16="http://schemas.microsoft.com/office/drawing/2014/main" val="913532321"/>
                  </a:ext>
                </a:extLst>
              </a:tr>
            </a:tbl>
          </a:graphicData>
        </a:graphic>
      </p:graphicFrame>
      <p:sp>
        <p:nvSpPr>
          <p:cNvPr id="7" name="TextBox 6">
            <a:extLst>
              <a:ext uri="{FF2B5EF4-FFF2-40B4-BE49-F238E27FC236}">
                <a16:creationId xmlns:a16="http://schemas.microsoft.com/office/drawing/2014/main" id="{3930FE30-DC1D-45A2-9006-C6A58E77300D}"/>
              </a:ext>
            </a:extLst>
          </p:cNvPr>
          <p:cNvSpPr txBox="1"/>
          <p:nvPr/>
        </p:nvSpPr>
        <p:spPr>
          <a:xfrm>
            <a:off x="11425246" y="4641903"/>
            <a:ext cx="4125032" cy="1005340"/>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  |</a:t>
            </a:r>
            <a:r>
              <a:rPr lang="en-US" sz="2333" dirty="0">
                <a:solidFill>
                  <a:schemeClr val="accent4"/>
                </a:solidFill>
                <a:latin typeface="Trebuchet MS" pitchFamily="34" charset="0"/>
                <a:ea typeface="+mn-ea"/>
              </a:rPr>
              <a:t>Vocabulary</a:t>
            </a:r>
            <a:r>
              <a:rPr lang="en-US" dirty="0">
                <a:solidFill>
                  <a:schemeClr val="bg1"/>
                </a:solidFill>
              </a:rPr>
              <a:t>|</a:t>
            </a:r>
          </a:p>
          <a:p>
            <a:endParaRPr lang="en-US" dirty="0">
              <a:solidFill>
                <a:schemeClr val="bg1"/>
              </a:solidFill>
            </a:endParaRPr>
          </a:p>
        </p:txBody>
      </p:sp>
    </p:spTree>
    <p:extLst>
      <p:ext uri="{BB962C8B-B14F-4D97-AF65-F5344CB8AC3E}">
        <p14:creationId xmlns:p14="http://schemas.microsoft.com/office/powerpoint/2010/main" val="34405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EFD3-7FCA-49CC-8A85-3C5906BC76E5}"/>
              </a:ext>
            </a:extLst>
          </p:cNvPr>
          <p:cNvSpPr>
            <a:spLocks noGrp="1"/>
          </p:cNvSpPr>
          <p:nvPr>
            <p:ph type="title"/>
          </p:nvPr>
        </p:nvSpPr>
        <p:spPr/>
        <p:txBody>
          <a:bodyPr/>
          <a:lstStyle/>
          <a:p>
            <a:r>
              <a:rPr lang="en-GB" dirty="0"/>
              <a:t>The Bag of words</a:t>
            </a:r>
            <a:endParaRPr lang="en-US" dirty="0"/>
          </a:p>
        </p:txBody>
      </p:sp>
      <p:sp>
        <p:nvSpPr>
          <p:cNvPr id="4" name="Text Placeholder 3">
            <a:extLst>
              <a:ext uri="{FF2B5EF4-FFF2-40B4-BE49-F238E27FC236}">
                <a16:creationId xmlns:a16="http://schemas.microsoft.com/office/drawing/2014/main" id="{B982F555-8942-4AA2-A43D-BBE2CF04EC07}"/>
              </a:ext>
            </a:extLst>
          </p:cNvPr>
          <p:cNvSpPr>
            <a:spLocks noGrp="1"/>
          </p:cNvSpPr>
          <p:nvPr>
            <p:ph type="body" sz="quarter" idx="10"/>
          </p:nvPr>
        </p:nvSpPr>
        <p:spPr/>
        <p:txBody>
          <a:bodyPr/>
          <a:lstStyle/>
          <a:p>
            <a:r>
              <a:rPr lang="en-GB" dirty="0"/>
              <a:t>Key challenges</a:t>
            </a:r>
            <a:endParaRPr lang="en-US" dirty="0"/>
          </a:p>
        </p:txBody>
      </p:sp>
      <p:sp>
        <p:nvSpPr>
          <p:cNvPr id="6" name="Content Placeholder 2">
            <a:extLst>
              <a:ext uri="{FF2B5EF4-FFF2-40B4-BE49-F238E27FC236}">
                <a16:creationId xmlns:a16="http://schemas.microsoft.com/office/drawing/2014/main" id="{9C56495C-8451-4D75-915D-7FECAE74BCDE}"/>
              </a:ext>
            </a:extLst>
          </p:cNvPr>
          <p:cNvSpPr>
            <a:spLocks noGrp="1"/>
          </p:cNvSpPr>
          <p:nvPr>
            <p:ph idx="1"/>
          </p:nvPr>
        </p:nvSpPr>
        <p:spPr>
          <a:xfrm>
            <a:off x="862337" y="3337279"/>
            <a:ext cx="16581552" cy="6513412"/>
          </a:xfrm>
        </p:spPr>
        <p:txBody>
          <a:bodyPr/>
          <a:lstStyle/>
          <a:p>
            <a:r>
              <a:rPr lang="en-US" dirty="0">
                <a:latin typeface="+mn-lt"/>
              </a:rPr>
              <a:t>Sparse Input (1-hot)</a:t>
            </a:r>
          </a:p>
          <a:p>
            <a:endParaRPr lang="en-US" dirty="0">
              <a:latin typeface="+mn-lt"/>
            </a:endParaRPr>
          </a:p>
          <a:p>
            <a:endParaRPr lang="en-US" dirty="0">
              <a:latin typeface="+mn-lt"/>
            </a:endParaRPr>
          </a:p>
          <a:p>
            <a:endParaRPr lang="en-US" dirty="0">
              <a:latin typeface="+mn-lt"/>
            </a:endParaRPr>
          </a:p>
          <a:p>
            <a:endParaRPr lang="en-US" dirty="0">
              <a:latin typeface="+mn-lt"/>
            </a:endParaRPr>
          </a:p>
          <a:p>
            <a:r>
              <a:rPr lang="en-US" dirty="0">
                <a:latin typeface="+mn-lt"/>
              </a:rPr>
              <a:t>No semantic generalization</a:t>
            </a:r>
          </a:p>
          <a:p>
            <a:r>
              <a:rPr lang="en-US" dirty="0">
                <a:latin typeface="+mn-lt"/>
              </a:rPr>
              <a:t>   </a:t>
            </a:r>
            <a:r>
              <a:rPr lang="en-US" i="1" dirty="0">
                <a:latin typeface="+mn-lt"/>
              </a:rPr>
              <a:t>dog:   </a:t>
            </a:r>
            <a:r>
              <a:rPr lang="en-US" dirty="0">
                <a:latin typeface="+mn-lt"/>
              </a:rPr>
              <a:t>1 0 0 0 0 … 0</a:t>
            </a:r>
          </a:p>
          <a:p>
            <a:r>
              <a:rPr lang="en-US" i="1" dirty="0">
                <a:latin typeface="+mn-lt"/>
              </a:rPr>
              <a:t>   cat:    </a:t>
            </a:r>
            <a:r>
              <a:rPr lang="en-US" dirty="0">
                <a:latin typeface="+mn-lt"/>
              </a:rPr>
              <a:t>0 0 1 0 0 … 0 </a:t>
            </a:r>
          </a:p>
          <a:p>
            <a:endParaRPr lang="en-US" dirty="0">
              <a:latin typeface="+mn-lt"/>
            </a:endParaRPr>
          </a:p>
          <a:p>
            <a:endParaRPr lang="en-US" dirty="0">
              <a:latin typeface="+mn-lt"/>
            </a:endParaRPr>
          </a:p>
        </p:txBody>
      </p:sp>
      <p:grpSp>
        <p:nvGrpSpPr>
          <p:cNvPr id="7" name="Group 6">
            <a:extLst>
              <a:ext uri="{FF2B5EF4-FFF2-40B4-BE49-F238E27FC236}">
                <a16:creationId xmlns:a16="http://schemas.microsoft.com/office/drawing/2014/main" id="{12CF1755-4D57-4883-BB28-5479422A0BB8}"/>
              </a:ext>
            </a:extLst>
          </p:cNvPr>
          <p:cNvGrpSpPr/>
          <p:nvPr/>
        </p:nvGrpSpPr>
        <p:grpSpPr>
          <a:xfrm>
            <a:off x="2161603" y="4027557"/>
            <a:ext cx="3756149" cy="1849401"/>
            <a:chOff x="1441068" y="2685039"/>
            <a:chExt cx="2504099" cy="1232934"/>
          </a:xfrm>
        </p:grpSpPr>
        <p:sp>
          <p:nvSpPr>
            <p:cNvPr id="8" name="Oval 7">
              <a:extLst>
                <a:ext uri="{FF2B5EF4-FFF2-40B4-BE49-F238E27FC236}">
                  <a16:creationId xmlns:a16="http://schemas.microsoft.com/office/drawing/2014/main" id="{355BCB5F-ACD7-4500-B2B5-988EDDB6FF41}"/>
                </a:ext>
              </a:extLst>
            </p:cNvPr>
            <p:cNvSpPr/>
            <p:nvPr/>
          </p:nvSpPr>
          <p:spPr>
            <a:xfrm>
              <a:off x="2591338" y="2685039"/>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564DBE-2807-495F-8BEB-9B90F920A0B5}"/>
                </a:ext>
              </a:extLst>
            </p:cNvPr>
            <p:cNvSpPr/>
            <p:nvPr/>
          </p:nvSpPr>
          <p:spPr>
            <a:xfrm>
              <a:off x="1473918" y="3270406"/>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A79C58F-130E-44B9-8EED-305B9BDBBBE7}"/>
                </a:ext>
              </a:extLst>
            </p:cNvPr>
            <p:cNvSpPr/>
            <p:nvPr/>
          </p:nvSpPr>
          <p:spPr>
            <a:xfrm>
              <a:off x="2194452" y="3270406"/>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68A8DF-448E-4BA8-ADE7-DC4BBA64ECF3}"/>
                </a:ext>
              </a:extLst>
            </p:cNvPr>
            <p:cNvSpPr/>
            <p:nvPr/>
          </p:nvSpPr>
          <p:spPr>
            <a:xfrm>
              <a:off x="2914986" y="3270944"/>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F59EB21-AA29-4D59-981F-0C17D8B37F9A}"/>
                </a:ext>
              </a:extLst>
            </p:cNvPr>
            <p:cNvSpPr/>
            <p:nvPr/>
          </p:nvSpPr>
          <p:spPr>
            <a:xfrm>
              <a:off x="3635520" y="3294909"/>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3F9148B-D14D-475B-AD24-F810C9F45D7C}"/>
                </a:ext>
              </a:extLst>
            </p:cNvPr>
            <p:cNvCxnSpPr>
              <a:cxnSpLocks/>
              <a:stCxn id="9" idx="0"/>
            </p:cNvCxnSpPr>
            <p:nvPr/>
          </p:nvCxnSpPr>
          <p:spPr>
            <a:xfrm flipV="1">
              <a:off x="1611240" y="2953220"/>
              <a:ext cx="1083494" cy="317186"/>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F601CA-F72E-4363-953B-872CCB965D3C}"/>
                </a:ext>
              </a:extLst>
            </p:cNvPr>
            <p:cNvCxnSpPr>
              <a:cxnSpLocks/>
              <a:stCxn id="10" idx="0"/>
            </p:cNvCxnSpPr>
            <p:nvPr/>
          </p:nvCxnSpPr>
          <p:spPr>
            <a:xfrm flipV="1">
              <a:off x="2331774" y="2982301"/>
              <a:ext cx="362960" cy="288105"/>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FAF722-2FD8-436D-BF82-4E650E6BE4E0}"/>
                </a:ext>
              </a:extLst>
            </p:cNvPr>
            <p:cNvCxnSpPr>
              <a:cxnSpLocks/>
              <a:stCxn id="11" idx="7"/>
              <a:endCxn id="8" idx="4"/>
            </p:cNvCxnSpPr>
            <p:nvPr/>
          </p:nvCxnSpPr>
          <p:spPr>
            <a:xfrm flipH="1" flipV="1">
              <a:off x="2728660" y="2953220"/>
              <a:ext cx="420748" cy="356998"/>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870D3B-1576-46C1-ABBF-72BA1B8D8A02}"/>
                </a:ext>
              </a:extLst>
            </p:cNvPr>
            <p:cNvCxnSpPr>
              <a:cxnSpLocks/>
              <a:stCxn id="12" idx="0"/>
              <a:endCxn id="8" idx="4"/>
            </p:cNvCxnSpPr>
            <p:nvPr/>
          </p:nvCxnSpPr>
          <p:spPr>
            <a:xfrm flipH="1" flipV="1">
              <a:off x="2728660" y="2953220"/>
              <a:ext cx="1044182" cy="341689"/>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2B7CCB-FC5A-4499-9EA3-04057F1007EF}"/>
                </a:ext>
              </a:extLst>
            </p:cNvPr>
            <p:cNvSpPr txBox="1"/>
            <p:nvPr/>
          </p:nvSpPr>
          <p:spPr>
            <a:xfrm>
              <a:off x="2581006" y="3219831"/>
              <a:ext cx="82931" cy="246221"/>
            </a:xfrm>
            <a:prstGeom prst="rect">
              <a:avLst/>
            </a:prstGeom>
            <a:noFill/>
          </p:spPr>
          <p:txBody>
            <a:bodyPr wrap="square" rtlCol="0">
              <a:spAutoFit/>
            </a:bodyPr>
            <a:lstStyle/>
            <a:p>
              <a:r>
                <a:rPr lang="en-US" dirty="0">
                  <a:latin typeface="+mn-lt"/>
                </a:rPr>
                <a:t>…</a:t>
              </a:r>
            </a:p>
          </p:txBody>
        </p:sp>
        <p:sp>
          <p:nvSpPr>
            <p:cNvPr id="18" name="TextBox 17">
              <a:extLst>
                <a:ext uri="{FF2B5EF4-FFF2-40B4-BE49-F238E27FC236}">
                  <a16:creationId xmlns:a16="http://schemas.microsoft.com/office/drawing/2014/main" id="{3B640089-6E9A-4A83-AAF9-51088D297AF5}"/>
                </a:ext>
              </a:extLst>
            </p:cNvPr>
            <p:cNvSpPr txBox="1"/>
            <p:nvPr/>
          </p:nvSpPr>
          <p:spPr>
            <a:xfrm>
              <a:off x="1855624" y="3218263"/>
              <a:ext cx="82931" cy="246221"/>
            </a:xfrm>
            <a:prstGeom prst="rect">
              <a:avLst/>
            </a:prstGeom>
            <a:noFill/>
          </p:spPr>
          <p:txBody>
            <a:bodyPr wrap="square" rtlCol="0">
              <a:spAutoFit/>
            </a:bodyPr>
            <a:lstStyle/>
            <a:p>
              <a:r>
                <a:rPr lang="en-US" dirty="0">
                  <a:latin typeface="+mn-lt"/>
                </a:rPr>
                <a:t>…</a:t>
              </a:r>
            </a:p>
          </p:txBody>
        </p:sp>
        <p:sp>
          <p:nvSpPr>
            <p:cNvPr id="19" name="TextBox 18">
              <a:extLst>
                <a:ext uri="{FF2B5EF4-FFF2-40B4-BE49-F238E27FC236}">
                  <a16:creationId xmlns:a16="http://schemas.microsoft.com/office/drawing/2014/main" id="{8863DAD3-825F-46EC-B6EB-E5802C7714CE}"/>
                </a:ext>
              </a:extLst>
            </p:cNvPr>
            <p:cNvSpPr txBox="1"/>
            <p:nvPr/>
          </p:nvSpPr>
          <p:spPr>
            <a:xfrm>
              <a:off x="3304335" y="3244333"/>
              <a:ext cx="82931" cy="246221"/>
            </a:xfrm>
            <a:prstGeom prst="rect">
              <a:avLst/>
            </a:prstGeom>
            <a:noFill/>
          </p:spPr>
          <p:txBody>
            <a:bodyPr wrap="square" rtlCol="0">
              <a:spAutoFit/>
            </a:bodyPr>
            <a:lstStyle/>
            <a:p>
              <a:r>
                <a:rPr lang="en-US" dirty="0">
                  <a:latin typeface="+mn-lt"/>
                </a:rPr>
                <a:t>…</a:t>
              </a:r>
            </a:p>
          </p:txBody>
        </p:sp>
        <p:cxnSp>
          <p:nvCxnSpPr>
            <p:cNvPr id="20" name="Straight Connector 19">
              <a:extLst>
                <a:ext uri="{FF2B5EF4-FFF2-40B4-BE49-F238E27FC236}">
                  <a16:creationId xmlns:a16="http://schemas.microsoft.com/office/drawing/2014/main" id="{F30A194A-F783-4F0E-BC84-15E08EE6D42A}"/>
                </a:ext>
              </a:extLst>
            </p:cNvPr>
            <p:cNvCxnSpPr/>
            <p:nvPr/>
          </p:nvCxnSpPr>
          <p:spPr>
            <a:xfrm>
              <a:off x="1441068" y="3538587"/>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D2EACA-ED05-493F-8FCA-B62117B144F1}"/>
                </a:ext>
              </a:extLst>
            </p:cNvPr>
            <p:cNvCxnSpPr/>
            <p:nvPr/>
          </p:nvCxnSpPr>
          <p:spPr>
            <a:xfrm>
              <a:off x="2506791" y="3538587"/>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913F9C-A95D-4A26-9562-17BF4DD31F68}"/>
                </a:ext>
              </a:extLst>
            </p:cNvPr>
            <p:cNvCxnSpPr/>
            <p:nvPr/>
          </p:nvCxnSpPr>
          <p:spPr>
            <a:xfrm>
              <a:off x="2879444" y="3563090"/>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77FEEB-C46E-48EC-B0E7-6EE0C4AC5551}"/>
                </a:ext>
              </a:extLst>
            </p:cNvPr>
            <p:cNvCxnSpPr/>
            <p:nvPr/>
          </p:nvCxnSpPr>
          <p:spPr>
            <a:xfrm>
              <a:off x="3945167" y="3563090"/>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366C31C-88A2-447F-A42E-18119905344C}"/>
                </a:ext>
              </a:extLst>
            </p:cNvPr>
            <p:cNvSpPr txBox="1"/>
            <p:nvPr/>
          </p:nvSpPr>
          <p:spPr>
            <a:xfrm>
              <a:off x="1563594" y="3667972"/>
              <a:ext cx="602301" cy="246221"/>
            </a:xfrm>
            <a:prstGeom prst="rect">
              <a:avLst/>
            </a:prstGeom>
            <a:noFill/>
          </p:spPr>
          <p:txBody>
            <a:bodyPr wrap="none" rtlCol="0">
              <a:spAutoFit/>
            </a:bodyPr>
            <a:lstStyle/>
            <a:p>
              <a:r>
                <a:rPr lang="en-US" dirty="0">
                  <a:latin typeface="+mn-lt"/>
                </a:rPr>
                <a:t>Word 1</a:t>
              </a:r>
            </a:p>
          </p:txBody>
        </p:sp>
        <p:sp>
          <p:nvSpPr>
            <p:cNvPr id="25" name="TextBox 24">
              <a:extLst>
                <a:ext uri="{FF2B5EF4-FFF2-40B4-BE49-F238E27FC236}">
                  <a16:creationId xmlns:a16="http://schemas.microsoft.com/office/drawing/2014/main" id="{2A47E7B4-DFDE-42EA-B611-C28C46BE13F6}"/>
                </a:ext>
              </a:extLst>
            </p:cNvPr>
            <p:cNvSpPr txBox="1"/>
            <p:nvPr/>
          </p:nvSpPr>
          <p:spPr>
            <a:xfrm>
              <a:off x="3001970" y="3667972"/>
              <a:ext cx="605508" cy="246221"/>
            </a:xfrm>
            <a:prstGeom prst="rect">
              <a:avLst/>
            </a:prstGeom>
            <a:noFill/>
          </p:spPr>
          <p:txBody>
            <a:bodyPr wrap="none" rtlCol="0">
              <a:spAutoFit/>
            </a:bodyPr>
            <a:lstStyle/>
            <a:p>
              <a:r>
                <a:rPr lang="en-US" dirty="0">
                  <a:latin typeface="+mn-lt"/>
                </a:rPr>
                <a:t>Word n</a:t>
              </a:r>
            </a:p>
          </p:txBody>
        </p:sp>
      </p:grpSp>
      <p:sp>
        <p:nvSpPr>
          <p:cNvPr id="26" name="Arrow: Right 25">
            <a:extLst>
              <a:ext uri="{FF2B5EF4-FFF2-40B4-BE49-F238E27FC236}">
                <a16:creationId xmlns:a16="http://schemas.microsoft.com/office/drawing/2014/main" id="{A430A324-548E-4D09-A59F-6CAA9AEC92BA}"/>
              </a:ext>
            </a:extLst>
          </p:cNvPr>
          <p:cNvSpPr/>
          <p:nvPr/>
        </p:nvSpPr>
        <p:spPr>
          <a:xfrm>
            <a:off x="8539778" y="4132223"/>
            <a:ext cx="1409107" cy="535497"/>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7B2FA0-2726-42F2-8A8B-1C1939D6B8BF}"/>
              </a:ext>
            </a:extLst>
          </p:cNvPr>
          <p:cNvSpPr txBox="1"/>
          <p:nvPr/>
        </p:nvSpPr>
        <p:spPr>
          <a:xfrm>
            <a:off x="11074596" y="3912750"/>
            <a:ext cx="5422108" cy="369332"/>
          </a:xfrm>
          <a:prstGeom prst="rect">
            <a:avLst/>
          </a:prstGeom>
          <a:noFill/>
        </p:spPr>
        <p:txBody>
          <a:bodyPr wrap="square" rtlCol="0">
            <a:spAutoFit/>
          </a:bodyPr>
          <a:lstStyle/>
          <a:p>
            <a:r>
              <a:rPr lang="en-US" dirty="0">
                <a:solidFill>
                  <a:schemeClr val="bg1"/>
                </a:solidFill>
                <a:latin typeface="+mn-lt"/>
              </a:rPr>
              <a:t>p &gt;&gt; n    (overfitting!)</a:t>
            </a:r>
          </a:p>
        </p:txBody>
      </p:sp>
      <p:sp>
        <p:nvSpPr>
          <p:cNvPr id="28" name="Arrow: Right 27">
            <a:extLst>
              <a:ext uri="{FF2B5EF4-FFF2-40B4-BE49-F238E27FC236}">
                <a16:creationId xmlns:a16="http://schemas.microsoft.com/office/drawing/2014/main" id="{028A2937-88C0-494E-9935-6D50DE9FF534}"/>
              </a:ext>
            </a:extLst>
          </p:cNvPr>
          <p:cNvSpPr/>
          <p:nvPr/>
        </p:nvSpPr>
        <p:spPr>
          <a:xfrm>
            <a:off x="8539778" y="7532648"/>
            <a:ext cx="1409107" cy="535497"/>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7030D4D-A9DE-4DF5-9A9C-294F658199B0}"/>
              </a:ext>
            </a:extLst>
          </p:cNvPr>
          <p:cNvSpPr txBox="1"/>
          <p:nvPr/>
        </p:nvSpPr>
        <p:spPr>
          <a:xfrm>
            <a:off x="11074596" y="7283316"/>
            <a:ext cx="5422108" cy="646331"/>
          </a:xfrm>
          <a:prstGeom prst="rect">
            <a:avLst/>
          </a:prstGeom>
          <a:noFill/>
        </p:spPr>
        <p:txBody>
          <a:bodyPr wrap="square" rtlCol="0">
            <a:spAutoFit/>
          </a:bodyPr>
          <a:lstStyle/>
          <a:p>
            <a:r>
              <a:rPr lang="en-US" dirty="0">
                <a:solidFill>
                  <a:schemeClr val="bg1"/>
                </a:solidFill>
                <a:latin typeface="+mn-lt"/>
              </a:rPr>
              <a:t>lots of data required,</a:t>
            </a:r>
          </a:p>
          <a:p>
            <a:r>
              <a:rPr lang="en-US" dirty="0">
                <a:solidFill>
                  <a:schemeClr val="bg1"/>
                </a:solidFill>
                <a:latin typeface="+mn-lt"/>
              </a:rPr>
              <a:t>low accuracy</a:t>
            </a:r>
          </a:p>
        </p:txBody>
      </p:sp>
      <p:sp>
        <p:nvSpPr>
          <p:cNvPr id="30" name="Arrow: Right 29">
            <a:extLst>
              <a:ext uri="{FF2B5EF4-FFF2-40B4-BE49-F238E27FC236}">
                <a16:creationId xmlns:a16="http://schemas.microsoft.com/office/drawing/2014/main" id="{7C10BC4F-885D-4995-BE19-C19AB44CA747}"/>
              </a:ext>
            </a:extLst>
          </p:cNvPr>
          <p:cNvSpPr/>
          <p:nvPr/>
        </p:nvSpPr>
        <p:spPr>
          <a:xfrm rot="5400000">
            <a:off x="12594263" y="5744685"/>
            <a:ext cx="1409107" cy="535497"/>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F76F59F-A352-4A87-BD16-3B1F4ABC4C3B}"/>
              </a:ext>
            </a:extLst>
          </p:cNvPr>
          <p:cNvSpPr txBox="1"/>
          <p:nvPr/>
        </p:nvSpPr>
        <p:spPr>
          <a:xfrm>
            <a:off x="2398907" y="5491807"/>
            <a:ext cx="1116716"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333" dirty="0">
                <a:solidFill>
                  <a:schemeClr val="bg1"/>
                </a:solidFill>
                <a:latin typeface="Trebuchet MS" panose="020B0603020202020204" pitchFamily="34" charset="0"/>
              </a:rPr>
              <a:t>Word 1</a:t>
            </a:r>
          </a:p>
        </p:txBody>
      </p:sp>
      <p:sp>
        <p:nvSpPr>
          <p:cNvPr id="32" name="TextBox 31">
            <a:extLst>
              <a:ext uri="{FF2B5EF4-FFF2-40B4-BE49-F238E27FC236}">
                <a16:creationId xmlns:a16="http://schemas.microsoft.com/office/drawing/2014/main" id="{512EDE98-ABB7-4D53-B172-5C707E6132A7}"/>
              </a:ext>
            </a:extLst>
          </p:cNvPr>
          <p:cNvSpPr txBox="1"/>
          <p:nvPr/>
        </p:nvSpPr>
        <p:spPr>
          <a:xfrm>
            <a:off x="4608081" y="5488127"/>
            <a:ext cx="1123128"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333" dirty="0">
                <a:solidFill>
                  <a:schemeClr val="bg1"/>
                </a:solidFill>
                <a:latin typeface="Trebuchet MS" panose="020B0603020202020204" pitchFamily="34" charset="0"/>
              </a:rPr>
              <a:t>Word n</a:t>
            </a:r>
          </a:p>
        </p:txBody>
      </p:sp>
    </p:spTree>
    <p:extLst>
      <p:ext uri="{BB962C8B-B14F-4D97-AF65-F5344CB8AC3E}">
        <p14:creationId xmlns:p14="http://schemas.microsoft.com/office/powerpoint/2010/main" val="306535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6" grpId="0" animBg="1"/>
      <p:bldP spid="27" grpId="0"/>
      <p:bldP spid="28" grpId="0" animBg="1"/>
      <p:bldP spid="29" grpId="0"/>
      <p:bldP spid="30" grpId="0" animBg="1"/>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Distributed Word Representations</a:t>
            </a:r>
            <a:endParaRPr lang="en-US" dirty="0">
              <a:latin typeface="Trebuchet MS"/>
            </a:endParaRPr>
          </a:p>
        </p:txBody>
      </p:sp>
    </p:spTree>
    <p:extLst>
      <p:ext uri="{BB962C8B-B14F-4D97-AF65-F5344CB8AC3E}">
        <p14:creationId xmlns:p14="http://schemas.microsoft.com/office/powerpoint/2010/main" val="236648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Distributional Hypothesis</a:t>
            </a:r>
          </a:p>
        </p:txBody>
      </p:sp>
      <p:sp>
        <p:nvSpPr>
          <p:cNvPr id="10" name="Text Placeholder 9"/>
          <p:cNvSpPr>
            <a:spLocks noGrp="1"/>
          </p:cNvSpPr>
          <p:nvPr>
            <p:ph type="body" sz="quarter" idx="10"/>
          </p:nvPr>
        </p:nvSpPr>
        <p:spPr/>
        <p:txBody>
          <a:bodyPr/>
          <a:lstStyle/>
          <a:p>
            <a:r>
              <a:rPr lang="en-GB" dirty="0"/>
              <a:t>The intuition</a:t>
            </a:r>
            <a:endParaRPr lang="en-US" dirty="0"/>
          </a:p>
        </p:txBody>
      </p:sp>
      <p:sp>
        <p:nvSpPr>
          <p:cNvPr id="3" name="TextBox 2">
            <a:extLst>
              <a:ext uri="{FF2B5EF4-FFF2-40B4-BE49-F238E27FC236}">
                <a16:creationId xmlns:a16="http://schemas.microsoft.com/office/drawing/2014/main" id="{DE860550-69AF-46D1-9BAF-3B9764D0010E}"/>
              </a:ext>
            </a:extLst>
          </p:cNvPr>
          <p:cNvSpPr txBox="1"/>
          <p:nvPr/>
        </p:nvSpPr>
        <p:spPr>
          <a:xfrm>
            <a:off x="2242357" y="3891300"/>
            <a:ext cx="6901643" cy="7334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‘You can tell a word by the company it keeps’</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Firth 1957 </a:t>
            </a:r>
          </a:p>
        </p:txBody>
      </p:sp>
      <p:sp>
        <p:nvSpPr>
          <p:cNvPr id="8" name="TextBox 7">
            <a:extLst>
              <a:ext uri="{FF2B5EF4-FFF2-40B4-BE49-F238E27FC236}">
                <a16:creationId xmlns:a16="http://schemas.microsoft.com/office/drawing/2014/main" id="{53336ED0-65EF-47D5-819C-51F8227FB6FA}"/>
              </a:ext>
            </a:extLst>
          </p:cNvPr>
          <p:cNvSpPr txBox="1"/>
          <p:nvPr/>
        </p:nvSpPr>
        <p:spPr>
          <a:xfrm>
            <a:off x="8051292" y="8171399"/>
            <a:ext cx="7795962" cy="1379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‘The complete meaning of a word is always contextual, and no study of meaning apart from context can be taken seriously.’</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Firth 1957 </a:t>
            </a:r>
          </a:p>
        </p:txBody>
      </p:sp>
      <p:sp>
        <p:nvSpPr>
          <p:cNvPr id="9" name="TextBox 8">
            <a:extLst>
              <a:ext uri="{FF2B5EF4-FFF2-40B4-BE49-F238E27FC236}">
                <a16:creationId xmlns:a16="http://schemas.microsoft.com/office/drawing/2014/main" id="{6B4CEDCA-93F1-45E9-8F6D-EDFA4A78F63E}"/>
              </a:ext>
            </a:extLst>
          </p:cNvPr>
          <p:cNvSpPr txBox="1"/>
          <p:nvPr/>
        </p:nvSpPr>
        <p:spPr>
          <a:xfrm>
            <a:off x="1941765" y="6833422"/>
            <a:ext cx="7556933" cy="7334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‘The meaning of a word is its use in the language’</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Wittgenstein 1953</a:t>
            </a:r>
          </a:p>
        </p:txBody>
      </p:sp>
      <p:sp>
        <p:nvSpPr>
          <p:cNvPr id="11" name="TextBox 10">
            <a:extLst>
              <a:ext uri="{FF2B5EF4-FFF2-40B4-BE49-F238E27FC236}">
                <a16:creationId xmlns:a16="http://schemas.microsoft.com/office/drawing/2014/main" id="{E348F4BA-7263-412C-A3AB-6E28321801B7}"/>
              </a:ext>
            </a:extLst>
          </p:cNvPr>
          <p:cNvSpPr txBox="1"/>
          <p:nvPr/>
        </p:nvSpPr>
        <p:spPr>
          <a:xfrm>
            <a:off x="8831385" y="5045033"/>
            <a:ext cx="7556933" cy="1379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‘Distributional statements can cover all of the material of a language without requiring support from other types of information’</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Harris 1954</a:t>
            </a:r>
          </a:p>
        </p:txBody>
      </p:sp>
    </p:spTree>
    <p:extLst>
      <p:ext uri="{BB962C8B-B14F-4D97-AF65-F5344CB8AC3E}">
        <p14:creationId xmlns:p14="http://schemas.microsoft.com/office/powerpoint/2010/main" val="386514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Co-occurrence patterns</a:t>
            </a:r>
          </a:p>
        </p:txBody>
      </p:sp>
      <p:sp>
        <p:nvSpPr>
          <p:cNvPr id="10" name="Text Placeholder 9"/>
          <p:cNvSpPr>
            <a:spLocks noGrp="1"/>
          </p:cNvSpPr>
          <p:nvPr>
            <p:ph type="body" sz="quarter" idx="10"/>
          </p:nvPr>
        </p:nvSpPr>
        <p:spPr/>
        <p:txBody>
          <a:bodyPr/>
          <a:lstStyle/>
          <a:p>
            <a:r>
              <a:rPr lang="en-GB" dirty="0"/>
              <a:t>The latent information</a:t>
            </a:r>
            <a:endParaRPr lang="en-US" dirty="0"/>
          </a:p>
        </p:txBody>
      </p:sp>
      <p:pic>
        <p:nvPicPr>
          <p:cNvPr id="1026" name="Picture 2" descr="The co-occurrence matrix contain after HAL-style weighting of the ...">
            <a:extLst>
              <a:ext uri="{FF2B5EF4-FFF2-40B4-BE49-F238E27FC236}">
                <a16:creationId xmlns:a16="http://schemas.microsoft.com/office/drawing/2014/main" id="{043DED82-FF11-45AF-BC6E-51C961A65098}"/>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4394429" y="3505730"/>
            <a:ext cx="9499145" cy="615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97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Co-occurrence patterns</a:t>
            </a:r>
          </a:p>
        </p:txBody>
      </p:sp>
      <p:sp>
        <p:nvSpPr>
          <p:cNvPr id="10" name="Text Placeholder 9"/>
          <p:cNvSpPr>
            <a:spLocks noGrp="1"/>
          </p:cNvSpPr>
          <p:nvPr>
            <p:ph type="body" sz="quarter" idx="10"/>
          </p:nvPr>
        </p:nvSpPr>
        <p:spPr/>
        <p:txBody>
          <a:bodyPr/>
          <a:lstStyle/>
          <a:p>
            <a:r>
              <a:rPr lang="en-GB" dirty="0"/>
              <a:t>The latent information</a:t>
            </a:r>
            <a:endParaRPr lang="en-US" dirty="0"/>
          </a:p>
        </p:txBody>
      </p:sp>
      <p:sp>
        <p:nvSpPr>
          <p:cNvPr id="3" name="Content Placeholder 2">
            <a:extLst>
              <a:ext uri="{FF2B5EF4-FFF2-40B4-BE49-F238E27FC236}">
                <a16:creationId xmlns:a16="http://schemas.microsoft.com/office/drawing/2014/main" id="{C4537E9D-928D-4A5B-9031-80CD6821920F}"/>
              </a:ext>
            </a:extLst>
          </p:cNvPr>
          <p:cNvSpPr>
            <a:spLocks noGrp="1"/>
          </p:cNvSpPr>
          <p:nvPr>
            <p:ph idx="1"/>
          </p:nvPr>
        </p:nvSpPr>
        <p:spPr/>
        <p:txBody>
          <a:bodyPr anchor="ctr"/>
          <a:lstStyle/>
          <a:p>
            <a:pPr marL="1371627" lvl="2" algn="ctr"/>
            <a:r>
              <a:rPr lang="en-US" sz="2667" i="1" dirty="0"/>
              <a:t>The </a:t>
            </a:r>
            <a:r>
              <a:rPr lang="en-US" sz="2667" i="1" dirty="0">
                <a:solidFill>
                  <a:schemeClr val="tx2"/>
                </a:solidFill>
              </a:rPr>
              <a:t>cat</a:t>
            </a:r>
            <a:r>
              <a:rPr lang="en-US" sz="2667" i="1" dirty="0"/>
              <a:t> sat on the mat</a:t>
            </a:r>
          </a:p>
          <a:p>
            <a:pPr marL="1371627" lvl="2" algn="ctr"/>
            <a:r>
              <a:rPr lang="en-US" sz="2667" i="1" dirty="0"/>
              <a:t>The </a:t>
            </a:r>
            <a:r>
              <a:rPr lang="en-US" sz="2667" i="1" dirty="0">
                <a:solidFill>
                  <a:schemeClr val="tx2"/>
                </a:solidFill>
              </a:rPr>
              <a:t>dog</a:t>
            </a:r>
            <a:r>
              <a:rPr lang="en-US" sz="2667" i="1" dirty="0"/>
              <a:t> sat on the mat</a:t>
            </a:r>
          </a:p>
          <a:p>
            <a:pPr marL="1371627" lvl="2" algn="ctr"/>
            <a:r>
              <a:rPr lang="en-US" sz="2667" i="1" dirty="0"/>
              <a:t>The </a:t>
            </a:r>
            <a:r>
              <a:rPr lang="en-US" sz="2667" i="1" dirty="0">
                <a:solidFill>
                  <a:schemeClr val="tx2"/>
                </a:solidFill>
              </a:rPr>
              <a:t>elephant</a:t>
            </a:r>
            <a:r>
              <a:rPr lang="en-US" sz="2667" i="1" dirty="0"/>
              <a:t> sat on the mat</a:t>
            </a:r>
          </a:p>
          <a:p>
            <a:pPr marL="1371627" lvl="2" algn="ctr"/>
            <a:r>
              <a:rPr lang="en-US" sz="2667" i="1" dirty="0"/>
              <a:t>The </a:t>
            </a:r>
            <a:r>
              <a:rPr lang="en-US" sz="2667" i="1" dirty="0">
                <a:solidFill>
                  <a:srgbClr val="FF0000"/>
                </a:solidFill>
              </a:rPr>
              <a:t>quickly</a:t>
            </a:r>
            <a:r>
              <a:rPr lang="en-US" sz="2667" i="1" dirty="0"/>
              <a:t> sat on the mat</a:t>
            </a:r>
            <a:endParaRPr lang="en-US" sz="6667" i="1" dirty="0"/>
          </a:p>
          <a:p>
            <a:endParaRPr lang="en-US" dirty="0"/>
          </a:p>
        </p:txBody>
      </p:sp>
    </p:spTree>
    <p:extLst>
      <p:ext uri="{BB962C8B-B14F-4D97-AF65-F5344CB8AC3E}">
        <p14:creationId xmlns:p14="http://schemas.microsoft.com/office/powerpoint/2010/main" val="184999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Co-occurrence patterns</a:t>
            </a:r>
          </a:p>
        </p:txBody>
      </p:sp>
      <p:sp>
        <p:nvSpPr>
          <p:cNvPr id="10" name="Text Placeholder 9"/>
          <p:cNvSpPr>
            <a:spLocks noGrp="1"/>
          </p:cNvSpPr>
          <p:nvPr>
            <p:ph type="body" sz="quarter" idx="10"/>
          </p:nvPr>
        </p:nvSpPr>
        <p:spPr/>
        <p:txBody>
          <a:bodyPr/>
          <a:lstStyle/>
          <a:p>
            <a:r>
              <a:rPr lang="en-GB" dirty="0"/>
              <a:t>Where to find them?</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p:txBody>
          <a:bodyPr/>
          <a:lstStyle/>
          <a:p>
            <a:r>
              <a:rPr lang="en-GB" dirty="0"/>
              <a:t>Possible relationships:</a:t>
            </a:r>
          </a:p>
          <a:p>
            <a:pPr marL="476260" indent="-476260">
              <a:buFontTx/>
              <a:buChar char="-"/>
            </a:pPr>
            <a:r>
              <a:rPr lang="en-GB" dirty="0"/>
              <a:t>Word to documents (very sparse and very wide)</a:t>
            </a:r>
          </a:p>
          <a:p>
            <a:pPr marL="476260" indent="-476260">
              <a:buFontTx/>
              <a:buChar char="-"/>
            </a:pPr>
            <a:r>
              <a:rPr lang="en-GB" dirty="0"/>
              <a:t>Word to word (very dense and compact)</a:t>
            </a:r>
          </a:p>
          <a:p>
            <a:pPr marL="476260" indent="-476260">
              <a:buFontTx/>
              <a:buChar char="-"/>
            </a:pPr>
            <a:r>
              <a:rPr lang="en-GB" dirty="0"/>
              <a:t>Word to user / person</a:t>
            </a:r>
          </a:p>
          <a:p>
            <a:pPr marL="476260" indent="-476260">
              <a:buFontTx/>
              <a:buChar char="-"/>
            </a:pPr>
            <a:r>
              <a:rPr lang="en-GB" dirty="0"/>
              <a:t>Word to user behaviour</a:t>
            </a:r>
          </a:p>
          <a:p>
            <a:pPr marL="476260" indent="-476260">
              <a:buFontTx/>
              <a:buChar char="-"/>
            </a:pPr>
            <a:r>
              <a:rPr lang="en-GB" dirty="0"/>
              <a:t>Word to product</a:t>
            </a:r>
          </a:p>
          <a:p>
            <a:pPr marL="476260" indent="-476260">
              <a:buFontTx/>
              <a:buChar char="-"/>
            </a:pPr>
            <a:r>
              <a:rPr lang="en-GB" dirty="0"/>
              <a:t>Word to custom feature (e.g. movie raking)</a:t>
            </a:r>
          </a:p>
          <a:p>
            <a:r>
              <a:rPr lang="en-GB" dirty="0"/>
              <a:t>Not only metrices:</a:t>
            </a:r>
          </a:p>
          <a:p>
            <a:pPr marL="476260" indent="-476260">
              <a:buFontTx/>
              <a:buChar char="-"/>
            </a:pPr>
            <a:r>
              <a:rPr lang="en-GB" dirty="0"/>
              <a:t>Word to user to product</a:t>
            </a:r>
          </a:p>
          <a:p>
            <a:pPr marL="476260" indent="-476260">
              <a:buFontTx/>
              <a:buChar char="-"/>
            </a:pPr>
            <a:endParaRPr lang="en-GB" dirty="0"/>
          </a:p>
          <a:p>
            <a:pPr marL="476260" indent="-476260">
              <a:buFontTx/>
              <a:buChar char="-"/>
            </a:pPr>
            <a:endParaRPr lang="en-US" dirty="0"/>
          </a:p>
        </p:txBody>
      </p:sp>
    </p:spTree>
    <p:extLst>
      <p:ext uri="{BB962C8B-B14F-4D97-AF65-F5344CB8AC3E}">
        <p14:creationId xmlns:p14="http://schemas.microsoft.com/office/powerpoint/2010/main" val="176736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Why Machine Learning?</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solidFill>
                  <a:schemeClr val="accent2">
                    <a:lumMod val="40000"/>
                    <a:lumOff val="60000"/>
                  </a:schemeClr>
                </a:solidFill>
              </a:rPr>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t>Transformer Architecture</a:t>
            </a:r>
          </a:p>
          <a:p>
            <a:pPr marL="1333470" lvl="1" indent="-571500">
              <a:buFont typeface="Arial" panose="020B0604020202020204" pitchFamily="34" charset="0"/>
              <a:buChar char="•"/>
            </a:pPr>
            <a:r>
              <a:rPr lang="en-US" sz="4400" dirty="0"/>
              <a:t>Transformer Encoder</a:t>
            </a:r>
          </a:p>
          <a:p>
            <a:pPr marL="1333470" lvl="1" indent="-571500">
              <a:buFont typeface="Arial" panose="020B0604020202020204" pitchFamily="34" charset="0"/>
              <a:buChar char="•"/>
            </a:pPr>
            <a:r>
              <a:rPr lang="en-US" sz="4400" dirty="0"/>
              <a:t>Transformer Decoder</a:t>
            </a:r>
          </a:p>
        </p:txBody>
      </p:sp>
    </p:spTree>
    <p:extLst>
      <p:ext uri="{BB962C8B-B14F-4D97-AF65-F5344CB8AC3E}">
        <p14:creationId xmlns:p14="http://schemas.microsoft.com/office/powerpoint/2010/main" val="18298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Dimensionality Reduction</a:t>
            </a:r>
            <a:endParaRPr lang="en-US" dirty="0"/>
          </a:p>
        </p:txBody>
      </p:sp>
      <p:sp>
        <p:nvSpPr>
          <p:cNvPr id="10" name="Text Placeholder 9"/>
          <p:cNvSpPr>
            <a:spLocks noGrp="1"/>
          </p:cNvSpPr>
          <p:nvPr>
            <p:ph type="body" sz="quarter" idx="10"/>
          </p:nvPr>
        </p:nvSpPr>
        <p:spPr/>
        <p:txBody>
          <a:bodyPr/>
          <a:lstStyle/>
          <a:p>
            <a:r>
              <a:rPr lang="en-GB" dirty="0"/>
              <a:t>Rationale</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p:txBody>
          <a:bodyPr/>
          <a:lstStyle/>
          <a:p>
            <a:r>
              <a:rPr lang="en-GB" dirty="0"/>
              <a:t>The need for compact and computationally efficient representations</a:t>
            </a:r>
          </a:p>
          <a:p>
            <a:r>
              <a:rPr lang="en-GB" dirty="0"/>
              <a:t>More robust notions of distance exposing the information captured by our distributional representation</a:t>
            </a:r>
          </a:p>
          <a:p>
            <a:pPr marL="476260" indent="-476260">
              <a:buFontTx/>
              <a:buChar char="-"/>
            </a:pPr>
            <a:endParaRPr lang="en-GB" dirty="0"/>
          </a:p>
          <a:p>
            <a:pPr marL="476260" indent="-476260">
              <a:buFontTx/>
              <a:buChar char="-"/>
            </a:pPr>
            <a:endParaRPr lang="en-US" dirty="0"/>
          </a:p>
        </p:txBody>
      </p:sp>
    </p:spTree>
    <p:extLst>
      <p:ext uri="{BB962C8B-B14F-4D97-AF65-F5344CB8AC3E}">
        <p14:creationId xmlns:p14="http://schemas.microsoft.com/office/powerpoint/2010/main" val="23764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LSA</a:t>
            </a:r>
            <a:endParaRPr lang="en-US" dirty="0">
              <a:latin typeface="Trebuchet MS"/>
            </a:endParaRPr>
          </a:p>
        </p:txBody>
      </p:sp>
    </p:spTree>
    <p:extLst>
      <p:ext uri="{BB962C8B-B14F-4D97-AF65-F5344CB8AC3E}">
        <p14:creationId xmlns:p14="http://schemas.microsoft.com/office/powerpoint/2010/main" val="247599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Why Machine Learning?</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t>Transformer Architecture</a:t>
            </a:r>
          </a:p>
          <a:p>
            <a:pPr marL="1333470" lvl="1" indent="-571500">
              <a:buFont typeface="Arial" panose="020B0604020202020204" pitchFamily="34" charset="0"/>
              <a:buChar char="•"/>
            </a:pPr>
            <a:r>
              <a:rPr lang="en-US" sz="4400" dirty="0"/>
              <a:t>Transformer Encoder</a:t>
            </a:r>
          </a:p>
          <a:p>
            <a:pPr marL="1333470" lvl="1" indent="-571500">
              <a:buFont typeface="Arial" panose="020B0604020202020204" pitchFamily="34" charset="0"/>
              <a:buChar char="•"/>
            </a:pPr>
            <a:r>
              <a:rPr lang="en-US" sz="4400" dirty="0"/>
              <a:t>Transformer Decoder</a:t>
            </a:r>
          </a:p>
        </p:txBody>
      </p:sp>
    </p:spTree>
    <p:extLst>
      <p:ext uri="{BB962C8B-B14F-4D97-AF65-F5344CB8AC3E}">
        <p14:creationId xmlns:p14="http://schemas.microsoft.com/office/powerpoint/2010/main" val="354903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childTnLst>
                                    <p:set>
                                      <p:cBhvr override="childStyle">
                                        <p:cTn id="6" dur="indefinite"/>
                                        <p:tgtEl>
                                          <p:spTgt spid="3">
                                            <p:txEl>
                                              <p:pRg st="2" end="2"/>
                                            </p:txEl>
                                          </p:spTgt>
                                        </p:tgtEl>
                                        <p:attrNameLst>
                                          <p:attrName>style.color</p:attrName>
                                        </p:attrNameLst>
                                      </p:cBhvr>
                                      <p:to>
                                        <p:clrVal>
                                          <a:srgbClr val="C784EA"/>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a:t>
            </a:r>
          </a:p>
        </p:txBody>
      </p:sp>
      <p:sp>
        <p:nvSpPr>
          <p:cNvPr id="10" name="Text Placeholder 9"/>
          <p:cNvSpPr>
            <a:spLocks noGrp="1"/>
          </p:cNvSpPr>
          <p:nvPr>
            <p:ph type="body" sz="quarter" idx="10"/>
          </p:nvPr>
        </p:nvSpPr>
        <p:spPr/>
        <p:txBody>
          <a:bodyPr/>
          <a:lstStyle/>
          <a:p>
            <a:r>
              <a:rPr lang="en-GB" dirty="0"/>
              <a:t>Latent Semantic Analysis</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a:xfrm>
            <a:off x="853440" y="3505059"/>
            <a:ext cx="16581120" cy="4637972"/>
          </a:xfrm>
        </p:spPr>
        <p:txBody>
          <a:bodyPr anchor="ctr"/>
          <a:lstStyle/>
          <a:p>
            <a:pPr algn="ctr"/>
            <a:r>
              <a:rPr lang="en-GB" sz="10000" dirty="0"/>
              <a:t>?</a:t>
            </a:r>
          </a:p>
        </p:txBody>
      </p:sp>
    </p:spTree>
    <p:extLst>
      <p:ext uri="{BB962C8B-B14F-4D97-AF65-F5344CB8AC3E}">
        <p14:creationId xmlns:p14="http://schemas.microsoft.com/office/powerpoint/2010/main" val="380997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a:t>
            </a:r>
          </a:p>
        </p:txBody>
      </p:sp>
      <p:sp>
        <p:nvSpPr>
          <p:cNvPr id="10" name="Text Placeholder 9"/>
          <p:cNvSpPr>
            <a:spLocks noGrp="1"/>
          </p:cNvSpPr>
          <p:nvPr>
            <p:ph type="body" sz="quarter" idx="10"/>
          </p:nvPr>
        </p:nvSpPr>
        <p:spPr/>
        <p:txBody>
          <a:bodyPr/>
          <a:lstStyle/>
          <a:p>
            <a:r>
              <a:rPr lang="en-GB" dirty="0"/>
              <a:t>Truncated SVD</a:t>
            </a:r>
            <a:endParaRPr lang="en-US" dirty="0"/>
          </a:p>
        </p:txBody>
      </p:sp>
      <p:pic>
        <p:nvPicPr>
          <p:cNvPr id="7" name="Picture 6">
            <a:extLst>
              <a:ext uri="{FF2B5EF4-FFF2-40B4-BE49-F238E27FC236}">
                <a16:creationId xmlns:a16="http://schemas.microsoft.com/office/drawing/2014/main" id="{7326D90D-84D3-46BE-B14D-E7E5282FB072}"/>
              </a:ext>
            </a:extLst>
          </p:cNvPr>
          <p:cNvPicPr>
            <a:picLocks noChangeAspect="1"/>
          </p:cNvPicPr>
          <p:nvPr/>
        </p:nvPicPr>
        <p:blipFill>
          <a:blip r:embed="rId3"/>
          <a:stretch>
            <a:fillRect/>
          </a:stretch>
        </p:blipFill>
        <p:spPr>
          <a:xfrm>
            <a:off x="7107673" y="3634213"/>
            <a:ext cx="3480480" cy="1497118"/>
          </a:xfrm>
          <a:prstGeom prst="rect">
            <a:avLst/>
          </a:prstGeom>
        </p:spPr>
      </p:pic>
      <p:sp>
        <p:nvSpPr>
          <p:cNvPr id="19" name="TextBox 18">
            <a:extLst>
              <a:ext uri="{FF2B5EF4-FFF2-40B4-BE49-F238E27FC236}">
                <a16:creationId xmlns:a16="http://schemas.microsoft.com/office/drawing/2014/main" id="{BD6308E6-E4F3-4AA1-B539-E41A31A305C1}"/>
              </a:ext>
            </a:extLst>
          </p:cNvPr>
          <p:cNvSpPr txBox="1"/>
          <p:nvPr/>
        </p:nvSpPr>
        <p:spPr>
          <a:xfrm>
            <a:off x="-99835" y="9829004"/>
            <a:ext cx="16114720"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02122"/>
                </a:solidFill>
                <a:latin typeface="Arial" panose="020B0604020202020204" pitchFamily="34" charset="0"/>
              </a:rPr>
              <a:t>Susan T. </a:t>
            </a:r>
            <a:r>
              <a:rPr lang="en-US" sz="1833" dirty="0" err="1">
                <a:solidFill>
                  <a:srgbClr val="202122"/>
                </a:solidFill>
                <a:latin typeface="Arial" panose="020B0604020202020204" pitchFamily="34" charset="0"/>
              </a:rPr>
              <a:t>Dumais</a:t>
            </a:r>
            <a:r>
              <a:rPr lang="en-US" sz="1833" dirty="0">
                <a:solidFill>
                  <a:srgbClr val="202122"/>
                </a:solidFill>
                <a:latin typeface="Arial" panose="020B0604020202020204" pitchFamily="34" charset="0"/>
              </a:rPr>
              <a:t> (2005). "Latent Semantic Analysis". </a:t>
            </a:r>
            <a:r>
              <a:rPr lang="en-US" sz="1833" i="1" dirty="0">
                <a:solidFill>
                  <a:srgbClr val="202122"/>
                </a:solidFill>
                <a:latin typeface="Arial" panose="020B0604020202020204" pitchFamily="34" charset="0"/>
              </a:rPr>
              <a:t>Annual Review of Information Science and Technology</a:t>
            </a:r>
            <a:r>
              <a:rPr lang="en-US" sz="1833" dirty="0">
                <a:solidFill>
                  <a:srgbClr val="202122"/>
                </a:solidFill>
                <a:latin typeface="Arial" panose="020B0604020202020204" pitchFamily="34" charset="0"/>
              </a:rPr>
              <a:t>. </a:t>
            </a:r>
            <a:r>
              <a:rPr lang="en-US" sz="1833" b="1" dirty="0">
                <a:solidFill>
                  <a:srgbClr val="202122"/>
                </a:solidFill>
                <a:latin typeface="Arial" panose="020B0604020202020204" pitchFamily="34" charset="0"/>
              </a:rPr>
              <a:t>38</a:t>
            </a:r>
            <a:r>
              <a:rPr lang="en-US" sz="1833" dirty="0">
                <a:solidFill>
                  <a:srgbClr val="202122"/>
                </a:solidFill>
                <a:latin typeface="Arial" panose="020B0604020202020204" pitchFamily="34" charset="0"/>
              </a:rPr>
              <a:t>: 188–230. </a:t>
            </a:r>
            <a:endParaRPr lang="en-US" sz="1833" dirty="0"/>
          </a:p>
        </p:txBody>
      </p:sp>
      <p:cxnSp>
        <p:nvCxnSpPr>
          <p:cNvPr id="20" name="Straight Arrow Connector 19">
            <a:extLst>
              <a:ext uri="{FF2B5EF4-FFF2-40B4-BE49-F238E27FC236}">
                <a16:creationId xmlns:a16="http://schemas.microsoft.com/office/drawing/2014/main" id="{9307DAF4-5C46-4A77-8ADA-01CFE758C200}"/>
              </a:ext>
            </a:extLst>
          </p:cNvPr>
          <p:cNvCxnSpPr>
            <a:cxnSpLocks/>
          </p:cNvCxnSpPr>
          <p:nvPr/>
        </p:nvCxnSpPr>
        <p:spPr>
          <a:xfrm>
            <a:off x="6447692" y="3706298"/>
            <a:ext cx="1109183" cy="63293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BB889C-E7D5-4C2E-BE6C-63A28CADAF1C}"/>
              </a:ext>
            </a:extLst>
          </p:cNvPr>
          <p:cNvSpPr txBox="1"/>
          <p:nvPr/>
        </p:nvSpPr>
        <p:spPr>
          <a:xfrm>
            <a:off x="3313383" y="3187969"/>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Terms x Documents</a:t>
            </a:r>
            <a:endParaRPr lang="en-US" sz="2333" dirty="0">
              <a:solidFill>
                <a:schemeClr val="bg1"/>
              </a:solidFill>
            </a:endParaRPr>
          </a:p>
        </p:txBody>
      </p:sp>
    </p:spTree>
    <p:extLst>
      <p:ext uri="{BB962C8B-B14F-4D97-AF65-F5344CB8AC3E}">
        <p14:creationId xmlns:p14="http://schemas.microsoft.com/office/powerpoint/2010/main" val="105044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a:t>
            </a:r>
          </a:p>
        </p:txBody>
      </p:sp>
      <p:sp>
        <p:nvSpPr>
          <p:cNvPr id="10" name="Text Placeholder 9"/>
          <p:cNvSpPr>
            <a:spLocks noGrp="1"/>
          </p:cNvSpPr>
          <p:nvPr>
            <p:ph type="body" sz="quarter" idx="10"/>
          </p:nvPr>
        </p:nvSpPr>
        <p:spPr/>
        <p:txBody>
          <a:bodyPr/>
          <a:lstStyle/>
          <a:p>
            <a:r>
              <a:rPr lang="en-GB" dirty="0"/>
              <a:t>Truncated SVD</a:t>
            </a:r>
            <a:endParaRPr lang="en-US" dirty="0"/>
          </a:p>
        </p:txBody>
      </p:sp>
      <p:pic>
        <p:nvPicPr>
          <p:cNvPr id="7" name="Picture 6">
            <a:extLst>
              <a:ext uri="{FF2B5EF4-FFF2-40B4-BE49-F238E27FC236}">
                <a16:creationId xmlns:a16="http://schemas.microsoft.com/office/drawing/2014/main" id="{7326D90D-84D3-46BE-B14D-E7E5282FB072}"/>
              </a:ext>
            </a:extLst>
          </p:cNvPr>
          <p:cNvPicPr>
            <a:picLocks noChangeAspect="1"/>
          </p:cNvPicPr>
          <p:nvPr/>
        </p:nvPicPr>
        <p:blipFill>
          <a:blip r:embed="rId3"/>
          <a:stretch>
            <a:fillRect/>
          </a:stretch>
        </p:blipFill>
        <p:spPr>
          <a:xfrm>
            <a:off x="7107673" y="3634213"/>
            <a:ext cx="3480480" cy="1497118"/>
          </a:xfrm>
          <a:prstGeom prst="rect">
            <a:avLst/>
          </a:prstGeom>
        </p:spPr>
      </p:pic>
      <p:pic>
        <p:nvPicPr>
          <p:cNvPr id="8" name="Picture 7">
            <a:extLst>
              <a:ext uri="{FF2B5EF4-FFF2-40B4-BE49-F238E27FC236}">
                <a16:creationId xmlns:a16="http://schemas.microsoft.com/office/drawing/2014/main" id="{A3349664-FCFD-4073-9F80-2F3AB6CE29FB}"/>
              </a:ext>
            </a:extLst>
          </p:cNvPr>
          <p:cNvPicPr>
            <a:picLocks noChangeAspect="1"/>
          </p:cNvPicPr>
          <p:nvPr/>
        </p:nvPicPr>
        <p:blipFill>
          <a:blip r:embed="rId4"/>
          <a:stretch>
            <a:fillRect/>
          </a:stretch>
        </p:blipFill>
        <p:spPr>
          <a:xfrm>
            <a:off x="6890144" y="6214272"/>
            <a:ext cx="3915538" cy="1676260"/>
          </a:xfrm>
          <a:prstGeom prst="rect">
            <a:avLst/>
          </a:prstGeom>
        </p:spPr>
      </p:pic>
      <p:cxnSp>
        <p:nvCxnSpPr>
          <p:cNvPr id="11" name="Straight Arrow Connector 10">
            <a:extLst>
              <a:ext uri="{FF2B5EF4-FFF2-40B4-BE49-F238E27FC236}">
                <a16:creationId xmlns:a16="http://schemas.microsoft.com/office/drawing/2014/main" id="{918357C7-60FE-49CD-9D31-CE4C8FF617FF}"/>
              </a:ext>
            </a:extLst>
          </p:cNvPr>
          <p:cNvCxnSpPr>
            <a:cxnSpLocks/>
            <a:stCxn id="7" idx="2"/>
            <a:endCxn id="8" idx="0"/>
          </p:cNvCxnSpPr>
          <p:nvPr/>
        </p:nvCxnSpPr>
        <p:spPr>
          <a:xfrm>
            <a:off x="8847913" y="5131331"/>
            <a:ext cx="0" cy="1082942"/>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FBC6B3-5392-4795-9058-0E7C8FF90C20}"/>
              </a:ext>
            </a:extLst>
          </p:cNvPr>
          <p:cNvSpPr txBox="1"/>
          <p:nvPr/>
        </p:nvSpPr>
        <p:spPr>
          <a:xfrm>
            <a:off x="7957525" y="5404222"/>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K largest singular values</a:t>
            </a:r>
            <a:endParaRPr lang="en-US" sz="2333" dirty="0">
              <a:solidFill>
                <a:schemeClr val="bg1"/>
              </a:solidFill>
            </a:endParaRPr>
          </a:p>
        </p:txBody>
      </p:sp>
      <p:sp>
        <p:nvSpPr>
          <p:cNvPr id="19" name="TextBox 18">
            <a:extLst>
              <a:ext uri="{FF2B5EF4-FFF2-40B4-BE49-F238E27FC236}">
                <a16:creationId xmlns:a16="http://schemas.microsoft.com/office/drawing/2014/main" id="{BD6308E6-E4F3-4AA1-B539-E41A31A305C1}"/>
              </a:ext>
            </a:extLst>
          </p:cNvPr>
          <p:cNvSpPr txBox="1"/>
          <p:nvPr/>
        </p:nvSpPr>
        <p:spPr>
          <a:xfrm>
            <a:off x="-99835" y="9829004"/>
            <a:ext cx="16114720"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02122"/>
                </a:solidFill>
                <a:latin typeface="Arial" panose="020B0604020202020204" pitchFamily="34" charset="0"/>
              </a:rPr>
              <a:t>Susan T. </a:t>
            </a:r>
            <a:r>
              <a:rPr lang="en-US" sz="1833" dirty="0" err="1">
                <a:solidFill>
                  <a:srgbClr val="202122"/>
                </a:solidFill>
                <a:latin typeface="Arial" panose="020B0604020202020204" pitchFamily="34" charset="0"/>
              </a:rPr>
              <a:t>Dumais</a:t>
            </a:r>
            <a:r>
              <a:rPr lang="en-US" sz="1833" dirty="0">
                <a:solidFill>
                  <a:srgbClr val="202122"/>
                </a:solidFill>
                <a:latin typeface="Arial" panose="020B0604020202020204" pitchFamily="34" charset="0"/>
              </a:rPr>
              <a:t> (2005). "Latent Semantic Analysis". </a:t>
            </a:r>
            <a:r>
              <a:rPr lang="en-US" sz="1833" i="1" dirty="0">
                <a:solidFill>
                  <a:srgbClr val="202122"/>
                </a:solidFill>
                <a:latin typeface="Arial" panose="020B0604020202020204" pitchFamily="34" charset="0"/>
              </a:rPr>
              <a:t>Annual Review of Information Science and Technology</a:t>
            </a:r>
            <a:r>
              <a:rPr lang="en-US" sz="1833" dirty="0">
                <a:solidFill>
                  <a:srgbClr val="202122"/>
                </a:solidFill>
                <a:latin typeface="Arial" panose="020B0604020202020204" pitchFamily="34" charset="0"/>
              </a:rPr>
              <a:t>. </a:t>
            </a:r>
            <a:r>
              <a:rPr lang="en-US" sz="1833" b="1" dirty="0">
                <a:solidFill>
                  <a:srgbClr val="202122"/>
                </a:solidFill>
                <a:latin typeface="Arial" panose="020B0604020202020204" pitchFamily="34" charset="0"/>
              </a:rPr>
              <a:t>38</a:t>
            </a:r>
            <a:r>
              <a:rPr lang="en-US" sz="1833" dirty="0">
                <a:solidFill>
                  <a:srgbClr val="202122"/>
                </a:solidFill>
                <a:latin typeface="Arial" panose="020B0604020202020204" pitchFamily="34" charset="0"/>
              </a:rPr>
              <a:t>: 188–230. </a:t>
            </a:r>
            <a:endParaRPr lang="en-US" sz="1833" dirty="0"/>
          </a:p>
        </p:txBody>
      </p:sp>
      <p:cxnSp>
        <p:nvCxnSpPr>
          <p:cNvPr id="12" name="Straight Arrow Connector 11">
            <a:extLst>
              <a:ext uri="{FF2B5EF4-FFF2-40B4-BE49-F238E27FC236}">
                <a16:creationId xmlns:a16="http://schemas.microsoft.com/office/drawing/2014/main" id="{2E6039AD-4D87-4C66-A0CE-AF4C0EC51220}"/>
              </a:ext>
            </a:extLst>
          </p:cNvPr>
          <p:cNvCxnSpPr>
            <a:cxnSpLocks/>
          </p:cNvCxnSpPr>
          <p:nvPr/>
        </p:nvCxnSpPr>
        <p:spPr>
          <a:xfrm>
            <a:off x="6447692" y="3706298"/>
            <a:ext cx="1109183" cy="63293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B57B4A-12A2-4113-B704-10BAD5C193E2}"/>
              </a:ext>
            </a:extLst>
          </p:cNvPr>
          <p:cNvSpPr txBox="1"/>
          <p:nvPr/>
        </p:nvSpPr>
        <p:spPr>
          <a:xfrm>
            <a:off x="3313383" y="3187969"/>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Terms x Documents</a:t>
            </a:r>
            <a:endParaRPr lang="en-US" sz="2333" dirty="0">
              <a:solidFill>
                <a:schemeClr val="bg1"/>
              </a:solidFill>
            </a:endParaRPr>
          </a:p>
        </p:txBody>
      </p:sp>
    </p:spTree>
    <p:extLst>
      <p:ext uri="{BB962C8B-B14F-4D97-AF65-F5344CB8AC3E}">
        <p14:creationId xmlns:p14="http://schemas.microsoft.com/office/powerpoint/2010/main" val="151163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a:t>
            </a:r>
          </a:p>
        </p:txBody>
      </p:sp>
      <p:sp>
        <p:nvSpPr>
          <p:cNvPr id="10" name="Text Placeholder 9"/>
          <p:cNvSpPr>
            <a:spLocks noGrp="1"/>
          </p:cNvSpPr>
          <p:nvPr>
            <p:ph type="body" sz="quarter" idx="10"/>
          </p:nvPr>
        </p:nvSpPr>
        <p:spPr/>
        <p:txBody>
          <a:bodyPr/>
          <a:lstStyle/>
          <a:p>
            <a:r>
              <a:rPr lang="en-GB" dirty="0"/>
              <a:t>Truncated SVD</a:t>
            </a:r>
            <a:endParaRPr lang="en-US" dirty="0"/>
          </a:p>
        </p:txBody>
      </p:sp>
      <p:pic>
        <p:nvPicPr>
          <p:cNvPr id="7" name="Picture 6">
            <a:extLst>
              <a:ext uri="{FF2B5EF4-FFF2-40B4-BE49-F238E27FC236}">
                <a16:creationId xmlns:a16="http://schemas.microsoft.com/office/drawing/2014/main" id="{7326D90D-84D3-46BE-B14D-E7E5282FB072}"/>
              </a:ext>
            </a:extLst>
          </p:cNvPr>
          <p:cNvPicPr>
            <a:picLocks noChangeAspect="1"/>
          </p:cNvPicPr>
          <p:nvPr/>
        </p:nvPicPr>
        <p:blipFill>
          <a:blip r:embed="rId3"/>
          <a:stretch>
            <a:fillRect/>
          </a:stretch>
        </p:blipFill>
        <p:spPr>
          <a:xfrm>
            <a:off x="7107673" y="3634213"/>
            <a:ext cx="3480480" cy="1497118"/>
          </a:xfrm>
          <a:prstGeom prst="rect">
            <a:avLst/>
          </a:prstGeom>
        </p:spPr>
      </p:pic>
      <p:pic>
        <p:nvPicPr>
          <p:cNvPr id="8" name="Picture 7">
            <a:extLst>
              <a:ext uri="{FF2B5EF4-FFF2-40B4-BE49-F238E27FC236}">
                <a16:creationId xmlns:a16="http://schemas.microsoft.com/office/drawing/2014/main" id="{A3349664-FCFD-4073-9F80-2F3AB6CE29FB}"/>
              </a:ext>
            </a:extLst>
          </p:cNvPr>
          <p:cNvPicPr>
            <a:picLocks noChangeAspect="1"/>
          </p:cNvPicPr>
          <p:nvPr/>
        </p:nvPicPr>
        <p:blipFill>
          <a:blip r:embed="rId4"/>
          <a:stretch>
            <a:fillRect/>
          </a:stretch>
        </p:blipFill>
        <p:spPr>
          <a:xfrm>
            <a:off x="6890144" y="6214272"/>
            <a:ext cx="3915538" cy="1676260"/>
          </a:xfrm>
          <a:prstGeom prst="rect">
            <a:avLst/>
          </a:prstGeom>
        </p:spPr>
      </p:pic>
      <p:cxnSp>
        <p:nvCxnSpPr>
          <p:cNvPr id="11" name="Straight Arrow Connector 10">
            <a:extLst>
              <a:ext uri="{FF2B5EF4-FFF2-40B4-BE49-F238E27FC236}">
                <a16:creationId xmlns:a16="http://schemas.microsoft.com/office/drawing/2014/main" id="{918357C7-60FE-49CD-9D31-CE4C8FF617FF}"/>
              </a:ext>
            </a:extLst>
          </p:cNvPr>
          <p:cNvCxnSpPr>
            <a:cxnSpLocks/>
            <a:stCxn id="7" idx="2"/>
            <a:endCxn id="8" idx="0"/>
          </p:cNvCxnSpPr>
          <p:nvPr/>
        </p:nvCxnSpPr>
        <p:spPr>
          <a:xfrm>
            <a:off x="8847913" y="5131331"/>
            <a:ext cx="0" cy="1082942"/>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FBC6B3-5392-4795-9058-0E7C8FF90C20}"/>
              </a:ext>
            </a:extLst>
          </p:cNvPr>
          <p:cNvSpPr txBox="1"/>
          <p:nvPr/>
        </p:nvSpPr>
        <p:spPr>
          <a:xfrm>
            <a:off x="7957525" y="5404222"/>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K largest singular values</a:t>
            </a:r>
            <a:endParaRPr lang="en-US" sz="2333" dirty="0">
              <a:solidFill>
                <a:schemeClr val="bg1"/>
              </a:solidFill>
            </a:endParaRPr>
          </a:p>
        </p:txBody>
      </p:sp>
      <p:sp>
        <p:nvSpPr>
          <p:cNvPr id="19" name="TextBox 18">
            <a:extLst>
              <a:ext uri="{FF2B5EF4-FFF2-40B4-BE49-F238E27FC236}">
                <a16:creationId xmlns:a16="http://schemas.microsoft.com/office/drawing/2014/main" id="{BD6308E6-E4F3-4AA1-B539-E41A31A305C1}"/>
              </a:ext>
            </a:extLst>
          </p:cNvPr>
          <p:cNvSpPr txBox="1"/>
          <p:nvPr/>
        </p:nvSpPr>
        <p:spPr>
          <a:xfrm>
            <a:off x="-99835" y="9829004"/>
            <a:ext cx="16114720"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02122"/>
                </a:solidFill>
                <a:latin typeface="Arial" panose="020B0604020202020204" pitchFamily="34" charset="0"/>
              </a:rPr>
              <a:t>Susan T. </a:t>
            </a:r>
            <a:r>
              <a:rPr lang="en-US" sz="1833" dirty="0" err="1">
                <a:solidFill>
                  <a:srgbClr val="202122"/>
                </a:solidFill>
                <a:latin typeface="Arial" panose="020B0604020202020204" pitchFamily="34" charset="0"/>
              </a:rPr>
              <a:t>Dumais</a:t>
            </a:r>
            <a:r>
              <a:rPr lang="en-US" sz="1833" dirty="0">
                <a:solidFill>
                  <a:srgbClr val="202122"/>
                </a:solidFill>
                <a:latin typeface="Arial" panose="020B0604020202020204" pitchFamily="34" charset="0"/>
              </a:rPr>
              <a:t> (2005). "Latent Semantic Analysis". </a:t>
            </a:r>
            <a:r>
              <a:rPr lang="en-US" sz="1833" i="1" dirty="0">
                <a:solidFill>
                  <a:srgbClr val="202122"/>
                </a:solidFill>
                <a:latin typeface="Arial" panose="020B0604020202020204" pitchFamily="34" charset="0"/>
              </a:rPr>
              <a:t>Annual Review of Information Science and Technology</a:t>
            </a:r>
            <a:r>
              <a:rPr lang="en-US" sz="1833" dirty="0">
                <a:solidFill>
                  <a:srgbClr val="202122"/>
                </a:solidFill>
                <a:latin typeface="Arial" panose="020B0604020202020204" pitchFamily="34" charset="0"/>
              </a:rPr>
              <a:t>. </a:t>
            </a:r>
            <a:r>
              <a:rPr lang="en-US" sz="1833" b="1" dirty="0">
                <a:solidFill>
                  <a:srgbClr val="202122"/>
                </a:solidFill>
                <a:latin typeface="Arial" panose="020B0604020202020204" pitchFamily="34" charset="0"/>
              </a:rPr>
              <a:t>38</a:t>
            </a:r>
            <a:r>
              <a:rPr lang="en-US" sz="1833" dirty="0">
                <a:solidFill>
                  <a:srgbClr val="202122"/>
                </a:solidFill>
                <a:latin typeface="Arial" panose="020B0604020202020204" pitchFamily="34" charset="0"/>
              </a:rPr>
              <a:t>: 188–230. </a:t>
            </a:r>
            <a:endParaRPr lang="en-US" sz="1833" dirty="0"/>
          </a:p>
        </p:txBody>
      </p:sp>
      <p:cxnSp>
        <p:nvCxnSpPr>
          <p:cNvPr id="20" name="Straight Arrow Connector 19">
            <a:extLst>
              <a:ext uri="{FF2B5EF4-FFF2-40B4-BE49-F238E27FC236}">
                <a16:creationId xmlns:a16="http://schemas.microsoft.com/office/drawing/2014/main" id="{9307DAF4-5C46-4A77-8ADA-01CFE758C200}"/>
              </a:ext>
            </a:extLst>
          </p:cNvPr>
          <p:cNvCxnSpPr>
            <a:cxnSpLocks/>
          </p:cNvCxnSpPr>
          <p:nvPr/>
        </p:nvCxnSpPr>
        <p:spPr>
          <a:xfrm flipV="1">
            <a:off x="7268309" y="7385538"/>
            <a:ext cx="1154272" cy="577137"/>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BB889C-E7D5-4C2E-BE6C-63A28CADAF1C}"/>
              </a:ext>
            </a:extLst>
          </p:cNvPr>
          <p:cNvSpPr txBox="1"/>
          <p:nvPr/>
        </p:nvSpPr>
        <p:spPr>
          <a:xfrm>
            <a:off x="4353000" y="8258792"/>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Latent Semantic Space</a:t>
            </a:r>
            <a:endParaRPr lang="en-US" sz="2333" dirty="0">
              <a:solidFill>
                <a:schemeClr val="bg1"/>
              </a:solidFill>
            </a:endParaRPr>
          </a:p>
        </p:txBody>
      </p:sp>
      <p:cxnSp>
        <p:nvCxnSpPr>
          <p:cNvPr id="12" name="Straight Arrow Connector 11">
            <a:extLst>
              <a:ext uri="{FF2B5EF4-FFF2-40B4-BE49-F238E27FC236}">
                <a16:creationId xmlns:a16="http://schemas.microsoft.com/office/drawing/2014/main" id="{2E6039AD-4D87-4C66-A0CE-AF4C0EC51220}"/>
              </a:ext>
            </a:extLst>
          </p:cNvPr>
          <p:cNvCxnSpPr>
            <a:cxnSpLocks/>
          </p:cNvCxnSpPr>
          <p:nvPr/>
        </p:nvCxnSpPr>
        <p:spPr>
          <a:xfrm>
            <a:off x="6447692" y="3706298"/>
            <a:ext cx="1109183" cy="63293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B57B4A-12A2-4113-B704-10BAD5C193E2}"/>
              </a:ext>
            </a:extLst>
          </p:cNvPr>
          <p:cNvSpPr txBox="1"/>
          <p:nvPr/>
        </p:nvSpPr>
        <p:spPr>
          <a:xfrm>
            <a:off x="3313383" y="3187969"/>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Terms x Documents</a:t>
            </a:r>
            <a:endParaRPr lang="en-US" sz="2333" dirty="0">
              <a:solidFill>
                <a:schemeClr val="bg1"/>
              </a:solidFill>
            </a:endParaRPr>
          </a:p>
        </p:txBody>
      </p:sp>
    </p:spTree>
    <p:extLst>
      <p:ext uri="{BB962C8B-B14F-4D97-AF65-F5344CB8AC3E}">
        <p14:creationId xmlns:p14="http://schemas.microsoft.com/office/powerpoint/2010/main" val="110426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a:t>
            </a:r>
          </a:p>
        </p:txBody>
      </p:sp>
      <p:sp>
        <p:nvSpPr>
          <p:cNvPr id="10" name="Text Placeholder 9"/>
          <p:cNvSpPr>
            <a:spLocks noGrp="1"/>
          </p:cNvSpPr>
          <p:nvPr>
            <p:ph type="body" sz="quarter" idx="10"/>
          </p:nvPr>
        </p:nvSpPr>
        <p:spPr/>
        <p:txBody>
          <a:bodyPr/>
          <a:lstStyle/>
          <a:p>
            <a:r>
              <a:rPr lang="en-GB" dirty="0"/>
              <a:t>Example</a:t>
            </a:r>
            <a:endParaRPr lang="en-US" dirty="0"/>
          </a:p>
        </p:txBody>
      </p:sp>
      <p:sp>
        <p:nvSpPr>
          <p:cNvPr id="19" name="TextBox 18">
            <a:extLst>
              <a:ext uri="{FF2B5EF4-FFF2-40B4-BE49-F238E27FC236}">
                <a16:creationId xmlns:a16="http://schemas.microsoft.com/office/drawing/2014/main" id="{BD6308E6-E4F3-4AA1-B539-E41A31A305C1}"/>
              </a:ext>
            </a:extLst>
          </p:cNvPr>
          <p:cNvSpPr txBox="1"/>
          <p:nvPr/>
        </p:nvSpPr>
        <p:spPr>
          <a:xfrm>
            <a:off x="-99835" y="9829003"/>
            <a:ext cx="16114720"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02122"/>
                </a:solidFill>
                <a:latin typeface="Arial" panose="020B0604020202020204" pitchFamily="34" charset="0"/>
                <a:hlinkClick r:id="rId5"/>
              </a:rPr>
              <a:t>https://en.wikipedia.org/wiki/Latent_semantic_analysis</a:t>
            </a:r>
            <a:r>
              <a:rPr lang="en-US" sz="1833" dirty="0">
                <a:solidFill>
                  <a:srgbClr val="202122"/>
                </a:solidFill>
                <a:latin typeface="Arial" panose="020B0604020202020204" pitchFamily="34" charset="0"/>
              </a:rPr>
              <a:t> </a:t>
            </a:r>
            <a:endParaRPr lang="en-US" sz="1833" dirty="0"/>
          </a:p>
        </p:txBody>
      </p:sp>
      <p:pic>
        <p:nvPicPr>
          <p:cNvPr id="3" name="Topic_model_scheme.webm.480p.vp9">
            <a:hlinkClick r:id="" action="ppaction://media"/>
            <a:extLst>
              <a:ext uri="{FF2B5EF4-FFF2-40B4-BE49-F238E27FC236}">
                <a16:creationId xmlns:a16="http://schemas.microsoft.com/office/drawing/2014/main" id="{3CF44CDE-D3B8-4E4E-B732-D4147A975F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74607" y="2689333"/>
            <a:ext cx="7338787" cy="6699745"/>
          </a:xfrm>
          <a:prstGeom prst="rect">
            <a:avLst/>
          </a:prstGeom>
        </p:spPr>
      </p:pic>
    </p:spTree>
    <p:extLst>
      <p:ext uri="{BB962C8B-B14F-4D97-AF65-F5344CB8AC3E}">
        <p14:creationId xmlns:p14="http://schemas.microsoft.com/office/powerpoint/2010/main" val="277947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a:t>
            </a:r>
          </a:p>
        </p:txBody>
      </p:sp>
      <p:sp>
        <p:nvSpPr>
          <p:cNvPr id="10" name="Text Placeholder 9"/>
          <p:cNvSpPr>
            <a:spLocks noGrp="1"/>
          </p:cNvSpPr>
          <p:nvPr>
            <p:ph type="body" sz="quarter" idx="10"/>
          </p:nvPr>
        </p:nvSpPr>
        <p:spPr/>
        <p:txBody>
          <a:bodyPr/>
          <a:lstStyle/>
          <a:p>
            <a:r>
              <a:rPr lang="en-GB" dirty="0"/>
              <a:t>Question</a:t>
            </a:r>
            <a:endParaRPr lang="en-US" dirty="0"/>
          </a:p>
        </p:txBody>
      </p:sp>
      <p:sp>
        <p:nvSpPr>
          <p:cNvPr id="7" name="Content Placeholder 3">
            <a:extLst>
              <a:ext uri="{FF2B5EF4-FFF2-40B4-BE49-F238E27FC236}">
                <a16:creationId xmlns:a16="http://schemas.microsoft.com/office/drawing/2014/main" id="{ED2EDCCC-CB6A-46E5-8803-281B1639777D}"/>
              </a:ext>
            </a:extLst>
          </p:cNvPr>
          <p:cNvSpPr>
            <a:spLocks noGrp="1"/>
          </p:cNvSpPr>
          <p:nvPr>
            <p:ph idx="1"/>
          </p:nvPr>
        </p:nvSpPr>
        <p:spPr>
          <a:xfrm>
            <a:off x="861250" y="3505059"/>
            <a:ext cx="16581120" cy="4092612"/>
          </a:xfrm>
        </p:spPr>
        <p:txBody>
          <a:bodyPr anchor="ctr"/>
          <a:lstStyle/>
          <a:p>
            <a:pPr algn="ctr"/>
            <a:r>
              <a:rPr lang="en-GB" sz="4667" dirty="0"/>
              <a:t>What about large matrices?</a:t>
            </a:r>
          </a:p>
          <a:p>
            <a:pPr algn="ctr"/>
            <a:r>
              <a:rPr lang="en-GB" sz="4667" dirty="0"/>
              <a:t>What about complex corpora?</a:t>
            </a:r>
            <a:endParaRPr lang="en-US" sz="4667" dirty="0"/>
          </a:p>
        </p:txBody>
      </p:sp>
    </p:spTree>
    <p:extLst>
      <p:ext uri="{BB962C8B-B14F-4D97-AF65-F5344CB8AC3E}">
        <p14:creationId xmlns:p14="http://schemas.microsoft.com/office/powerpoint/2010/main" val="198955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L</a:t>
            </a:r>
            <a:r>
              <a:rPr lang="en-US" dirty="0"/>
              <a:t>SA</a:t>
            </a:r>
          </a:p>
        </p:txBody>
      </p:sp>
      <p:sp>
        <p:nvSpPr>
          <p:cNvPr id="10" name="Text Placeholder 9"/>
          <p:cNvSpPr>
            <a:spLocks noGrp="1"/>
          </p:cNvSpPr>
          <p:nvPr>
            <p:ph type="body" sz="quarter" idx="10"/>
          </p:nvPr>
        </p:nvSpPr>
        <p:spPr/>
        <p:txBody>
          <a:bodyPr/>
          <a:lstStyle/>
          <a:p>
            <a:r>
              <a:rPr lang="en-US" dirty="0"/>
              <a:t>Statistical model which has been called aspect model</a:t>
            </a:r>
          </a:p>
        </p:txBody>
      </p:sp>
      <p:pic>
        <p:nvPicPr>
          <p:cNvPr id="6" name="Picture 5">
            <a:extLst>
              <a:ext uri="{FF2B5EF4-FFF2-40B4-BE49-F238E27FC236}">
                <a16:creationId xmlns:a16="http://schemas.microsoft.com/office/drawing/2014/main" id="{9014021D-446C-4A15-BB48-1FF586777F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86855" y="2980058"/>
            <a:ext cx="6714287" cy="1308307"/>
          </a:xfrm>
          <a:prstGeom prst="rect">
            <a:avLst/>
          </a:prstGeom>
        </p:spPr>
      </p:pic>
      <p:pic>
        <p:nvPicPr>
          <p:cNvPr id="7" name="Picture 6">
            <a:extLst>
              <a:ext uri="{FF2B5EF4-FFF2-40B4-BE49-F238E27FC236}">
                <a16:creationId xmlns:a16="http://schemas.microsoft.com/office/drawing/2014/main" id="{98035D00-F08F-48A9-B4F9-15D58A0C0E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95059" y="4263060"/>
            <a:ext cx="5497882" cy="5565943"/>
          </a:xfrm>
          <a:prstGeom prst="rect">
            <a:avLst/>
          </a:prstGeom>
        </p:spPr>
      </p:pic>
      <p:sp>
        <p:nvSpPr>
          <p:cNvPr id="8" name="TextBox 7">
            <a:extLst>
              <a:ext uri="{FF2B5EF4-FFF2-40B4-BE49-F238E27FC236}">
                <a16:creationId xmlns:a16="http://schemas.microsoft.com/office/drawing/2014/main" id="{74ECA40C-B51E-4C45-B652-782F6A997EC7}"/>
              </a:ext>
            </a:extLst>
          </p:cNvPr>
          <p:cNvSpPr txBox="1"/>
          <p:nvPr/>
        </p:nvSpPr>
        <p:spPr>
          <a:xfrm>
            <a:off x="-99835" y="9829003"/>
            <a:ext cx="16114720"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Hofmann, T. (2013). Probabilistic latent semantic analysis.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arXiv:1301.6705</a:t>
            </a:r>
            <a:r>
              <a:rPr lang="en-US" sz="1833" dirty="0">
                <a:solidFill>
                  <a:srgbClr val="222222"/>
                </a:solidFill>
                <a:latin typeface="Arial" panose="020B0604020202020204" pitchFamily="34" charset="0"/>
              </a:rPr>
              <a:t>.</a:t>
            </a:r>
            <a:endParaRPr lang="en-US" sz="1833" dirty="0"/>
          </a:p>
        </p:txBody>
      </p:sp>
    </p:spTree>
    <p:extLst>
      <p:ext uri="{BB962C8B-B14F-4D97-AF65-F5344CB8AC3E}">
        <p14:creationId xmlns:p14="http://schemas.microsoft.com/office/powerpoint/2010/main" val="346594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L</a:t>
            </a:r>
            <a:r>
              <a:rPr lang="en-US" dirty="0"/>
              <a:t>SA</a:t>
            </a:r>
          </a:p>
        </p:txBody>
      </p:sp>
      <p:sp>
        <p:nvSpPr>
          <p:cNvPr id="10" name="Text Placeholder 9"/>
          <p:cNvSpPr>
            <a:spLocks noGrp="1"/>
          </p:cNvSpPr>
          <p:nvPr>
            <p:ph type="body" sz="quarter" idx="10"/>
          </p:nvPr>
        </p:nvSpPr>
        <p:spPr/>
        <p:txBody>
          <a:bodyPr/>
          <a:lstStyle/>
          <a:p>
            <a:r>
              <a:rPr lang="en-US" dirty="0"/>
              <a:t>Very broadly used (Spotify Example)</a:t>
            </a:r>
          </a:p>
        </p:txBody>
      </p:sp>
      <p:pic>
        <p:nvPicPr>
          <p:cNvPr id="3" name="Picture 2">
            <a:extLst>
              <a:ext uri="{FF2B5EF4-FFF2-40B4-BE49-F238E27FC236}">
                <a16:creationId xmlns:a16="http://schemas.microsoft.com/office/drawing/2014/main" id="{6B823229-12B4-4947-9D79-10C8DD6D13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686" y="2577494"/>
            <a:ext cx="5402162" cy="5099683"/>
          </a:xfrm>
          <a:prstGeom prst="rect">
            <a:avLst/>
          </a:prstGeom>
        </p:spPr>
      </p:pic>
      <p:pic>
        <p:nvPicPr>
          <p:cNvPr id="5" name="Picture 4">
            <a:extLst>
              <a:ext uri="{FF2B5EF4-FFF2-40B4-BE49-F238E27FC236}">
                <a16:creationId xmlns:a16="http://schemas.microsoft.com/office/drawing/2014/main" id="{FCA97A31-258E-48D8-B8BF-FE306A0FBD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90948" y="4684674"/>
            <a:ext cx="5720558" cy="4993548"/>
          </a:xfrm>
          <a:prstGeom prst="rect">
            <a:avLst/>
          </a:prstGeom>
        </p:spPr>
      </p:pic>
      <p:pic>
        <p:nvPicPr>
          <p:cNvPr id="11" name="Picture 10">
            <a:extLst>
              <a:ext uri="{FF2B5EF4-FFF2-40B4-BE49-F238E27FC236}">
                <a16:creationId xmlns:a16="http://schemas.microsoft.com/office/drawing/2014/main" id="{CEFE4662-1232-4E2F-BEB2-066E403188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67783" y="2506099"/>
            <a:ext cx="5752398" cy="5274802"/>
          </a:xfrm>
          <a:prstGeom prst="rect">
            <a:avLst/>
          </a:prstGeom>
        </p:spPr>
      </p:pic>
      <p:pic>
        <p:nvPicPr>
          <p:cNvPr id="12" name="Picture 11">
            <a:extLst>
              <a:ext uri="{FF2B5EF4-FFF2-40B4-BE49-F238E27FC236}">
                <a16:creationId xmlns:a16="http://schemas.microsoft.com/office/drawing/2014/main" id="{29496975-4A3C-4227-8987-DFFBB0BE54D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959683" y="4900320"/>
            <a:ext cx="5120908" cy="4961710"/>
          </a:xfrm>
          <a:prstGeom prst="rect">
            <a:avLst/>
          </a:prstGeom>
        </p:spPr>
      </p:pic>
      <p:sp>
        <p:nvSpPr>
          <p:cNvPr id="14" name="TextBox 13">
            <a:extLst>
              <a:ext uri="{FF2B5EF4-FFF2-40B4-BE49-F238E27FC236}">
                <a16:creationId xmlns:a16="http://schemas.microsoft.com/office/drawing/2014/main" id="{86ABB567-79E9-4A81-AB61-F3A151E2755D}"/>
              </a:ext>
            </a:extLst>
          </p:cNvPr>
          <p:cNvSpPr txBox="1"/>
          <p:nvPr/>
        </p:nvSpPr>
        <p:spPr>
          <a:xfrm>
            <a:off x="-90179" y="9729270"/>
            <a:ext cx="9964615" cy="40011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dirty="0">
                <a:hlinkClick r:id="rId7"/>
              </a:rPr>
              <a:t>https://www.slideshare.net/erikbern/collaborative-filtering-at-spotify-16182818</a:t>
            </a:r>
            <a:endParaRPr lang="en-US" sz="2000" dirty="0"/>
          </a:p>
        </p:txBody>
      </p:sp>
    </p:spTree>
    <p:extLst>
      <p:ext uri="{BB962C8B-B14F-4D97-AF65-F5344CB8AC3E}">
        <p14:creationId xmlns:p14="http://schemas.microsoft.com/office/powerpoint/2010/main" val="192649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LDA</a:t>
            </a:r>
            <a:endParaRPr lang="en-US" dirty="0">
              <a:latin typeface="Trebuchet MS"/>
            </a:endParaRPr>
          </a:p>
        </p:txBody>
      </p:sp>
    </p:spTree>
    <p:extLst>
      <p:ext uri="{BB962C8B-B14F-4D97-AF65-F5344CB8AC3E}">
        <p14:creationId xmlns:p14="http://schemas.microsoft.com/office/powerpoint/2010/main" val="294846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LDA</a:t>
            </a:r>
            <a:endParaRPr lang="en-US" dirty="0"/>
          </a:p>
        </p:txBody>
      </p:sp>
      <p:sp>
        <p:nvSpPr>
          <p:cNvPr id="10" name="Text Placeholder 9"/>
          <p:cNvSpPr>
            <a:spLocks noGrp="1"/>
          </p:cNvSpPr>
          <p:nvPr>
            <p:ph type="body" sz="quarter" idx="10"/>
          </p:nvPr>
        </p:nvSpPr>
        <p:spPr/>
        <p:txBody>
          <a:bodyPr/>
          <a:lstStyle/>
          <a:p>
            <a:r>
              <a:rPr lang="en-GB" dirty="0"/>
              <a:t>Latent Dirichlet Allocation</a:t>
            </a:r>
            <a:endParaRPr lang="en-US" dirty="0"/>
          </a:p>
        </p:txBody>
      </p:sp>
      <p:sp>
        <p:nvSpPr>
          <p:cNvPr id="7" name="TextBox 6">
            <a:extLst>
              <a:ext uri="{FF2B5EF4-FFF2-40B4-BE49-F238E27FC236}">
                <a16:creationId xmlns:a16="http://schemas.microsoft.com/office/drawing/2014/main" id="{DFFFCA88-C8CB-48B7-A40B-0CB0803F527B}"/>
              </a:ext>
            </a:extLst>
          </p:cNvPr>
          <p:cNvSpPr txBox="1"/>
          <p:nvPr/>
        </p:nvSpPr>
        <p:spPr>
          <a:xfrm>
            <a:off x="1" y="9517559"/>
            <a:ext cx="16718912"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chemeClr val="bg1"/>
                </a:solidFill>
              </a:rPr>
              <a:t>Blei</a:t>
            </a:r>
            <a:r>
              <a:rPr lang="en-US" sz="1833" dirty="0">
                <a:solidFill>
                  <a:schemeClr val="bg1"/>
                </a:solidFill>
              </a:rPr>
              <a:t>, David M.; Ng, Andrew Y.; Jordan, Michael I (January 2003). Lafferty, John (ed.). "Latent Dirichlet Allocation". Journal of Machine Learning Research. 3 (4–5): pp. 993–1022. doi:10.1162/jmlr.2003.3.4-5.993. Archived from the </a:t>
            </a:r>
            <a:r>
              <a:rPr lang="en-US" sz="1833" dirty="0" err="1">
                <a:solidFill>
                  <a:schemeClr val="bg1"/>
                </a:solidFill>
              </a:rPr>
              <a:t>originalon</a:t>
            </a:r>
            <a:r>
              <a:rPr lang="en-US" sz="1833" dirty="0">
                <a:solidFill>
                  <a:schemeClr val="bg1"/>
                </a:solidFill>
              </a:rPr>
              <a:t> 2012-05-01. Retrieved 2006-12-19.</a:t>
            </a:r>
          </a:p>
        </p:txBody>
      </p:sp>
      <p:pic>
        <p:nvPicPr>
          <p:cNvPr id="6" name="Picture 5">
            <a:extLst>
              <a:ext uri="{FF2B5EF4-FFF2-40B4-BE49-F238E27FC236}">
                <a16:creationId xmlns:a16="http://schemas.microsoft.com/office/drawing/2014/main" id="{996AFBE4-4907-489E-919D-2646F9F65F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8803" y="3955750"/>
            <a:ext cx="9670395" cy="4517690"/>
          </a:xfrm>
          <a:prstGeom prst="rect">
            <a:avLst/>
          </a:prstGeom>
        </p:spPr>
      </p:pic>
    </p:spTree>
    <p:extLst>
      <p:ext uri="{BB962C8B-B14F-4D97-AF65-F5344CB8AC3E}">
        <p14:creationId xmlns:p14="http://schemas.microsoft.com/office/powerpoint/2010/main" val="294419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FC74-A4C8-ED4D-9D6A-08AA42495D10}"/>
              </a:ext>
            </a:extLst>
          </p:cNvPr>
          <p:cNvSpPr>
            <a:spLocks noGrp="1"/>
          </p:cNvSpPr>
          <p:nvPr>
            <p:ph type="title"/>
          </p:nvPr>
        </p:nvSpPr>
        <p:spPr/>
        <p:txBody>
          <a:bodyPr/>
          <a:lstStyle/>
          <a:p>
            <a:r>
              <a:rPr lang="en-US"/>
              <a:t>Conversational ai technologies</a:t>
            </a:r>
          </a:p>
        </p:txBody>
      </p:sp>
      <p:pic>
        <p:nvPicPr>
          <p:cNvPr id="3" name="Google Shape;124;p25">
            <a:extLst>
              <a:ext uri="{FF2B5EF4-FFF2-40B4-BE49-F238E27FC236}">
                <a16:creationId xmlns:a16="http://schemas.microsoft.com/office/drawing/2014/main" id="{C69180CA-EF5D-C64B-A2B5-7D1886D1D407}"/>
              </a:ext>
            </a:extLst>
          </p:cNvPr>
          <p:cNvPicPr preferRelativeResize="0"/>
          <p:nvPr/>
        </p:nvPicPr>
        <p:blipFill>
          <a:blip r:embed="rId3">
            <a:alphaModFix/>
            <a:extLst>
              <a:ext uri="{BEBA8EAE-BF5A-486C-A8C5-ECC9F3942E4B}">
                <a14:imgProps xmlns:a14="http://schemas.microsoft.com/office/drawing/2010/main">
                  <a14:imgLayer r:embed="rId4">
                    <a14:imgEffect>
                      <a14:sharpenSoften amount="60000"/>
                    </a14:imgEffect>
                  </a14:imgLayer>
                </a14:imgProps>
              </a:ext>
            </a:extLst>
          </a:blip>
          <a:stretch>
            <a:fillRect/>
          </a:stretch>
        </p:blipFill>
        <p:spPr>
          <a:xfrm>
            <a:off x="1524000" y="2329587"/>
            <a:ext cx="15240000" cy="6699250"/>
          </a:xfrm>
          <a:prstGeom prst="rect">
            <a:avLst/>
          </a:prstGeom>
          <a:noFill/>
          <a:ln>
            <a:noFill/>
          </a:ln>
        </p:spPr>
      </p:pic>
      <p:sp>
        <p:nvSpPr>
          <p:cNvPr id="6" name="Rectangle: Rounded Corners 5">
            <a:extLst>
              <a:ext uri="{FF2B5EF4-FFF2-40B4-BE49-F238E27FC236}">
                <a16:creationId xmlns:a16="http://schemas.microsoft.com/office/drawing/2014/main" id="{33681B3B-A16E-4929-93DA-9F04B2B85522}"/>
              </a:ext>
            </a:extLst>
          </p:cNvPr>
          <p:cNvSpPr/>
          <p:nvPr/>
        </p:nvSpPr>
        <p:spPr>
          <a:xfrm>
            <a:off x="7488865" y="3164612"/>
            <a:ext cx="4622800" cy="5029200"/>
          </a:xfrm>
          <a:prstGeom prst="roundRect">
            <a:avLst/>
          </a:prstGeom>
          <a:solidFill>
            <a:srgbClr val="92D050">
              <a:alpha val="16000"/>
            </a:srgbClr>
          </a:solid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33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30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LDA</a:t>
            </a:r>
            <a:endParaRPr lang="en-US" dirty="0"/>
          </a:p>
        </p:txBody>
      </p:sp>
      <p:sp>
        <p:nvSpPr>
          <p:cNvPr id="10" name="Text Placeholder 9"/>
          <p:cNvSpPr>
            <a:spLocks noGrp="1"/>
          </p:cNvSpPr>
          <p:nvPr>
            <p:ph type="body" sz="quarter" idx="10"/>
          </p:nvPr>
        </p:nvSpPr>
        <p:spPr/>
        <p:txBody>
          <a:bodyPr/>
          <a:lstStyle/>
          <a:p>
            <a:r>
              <a:rPr lang="en-GB" dirty="0"/>
              <a:t>Latent Dirichlet Allocation</a:t>
            </a:r>
            <a:endParaRPr lang="en-US" dirty="0"/>
          </a:p>
        </p:txBody>
      </p:sp>
      <p:sp>
        <p:nvSpPr>
          <p:cNvPr id="7" name="TextBox 6">
            <a:extLst>
              <a:ext uri="{FF2B5EF4-FFF2-40B4-BE49-F238E27FC236}">
                <a16:creationId xmlns:a16="http://schemas.microsoft.com/office/drawing/2014/main" id="{DFFFCA88-C8CB-48B7-A40B-0CB0803F527B}"/>
              </a:ext>
            </a:extLst>
          </p:cNvPr>
          <p:cNvSpPr txBox="1"/>
          <p:nvPr/>
        </p:nvSpPr>
        <p:spPr>
          <a:xfrm>
            <a:off x="1" y="9517559"/>
            <a:ext cx="16718912"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chemeClr val="bg1"/>
                </a:solidFill>
              </a:rPr>
              <a:t>Blei</a:t>
            </a:r>
            <a:r>
              <a:rPr lang="en-US" sz="1833" dirty="0">
                <a:solidFill>
                  <a:schemeClr val="bg1"/>
                </a:solidFill>
              </a:rPr>
              <a:t>, David M.; Ng, Andrew Y.; Jordan, Michael I (January 2003). Lafferty, John (ed.). "Latent Dirichlet Allocation". Journal of Machine Learning Research. 3 (4–5): pp. 993–1022. doi:10.1162/jmlr.2003.3.4-5.993. Archived from the </a:t>
            </a:r>
            <a:r>
              <a:rPr lang="en-US" sz="1833" dirty="0" err="1">
                <a:solidFill>
                  <a:schemeClr val="bg1"/>
                </a:solidFill>
              </a:rPr>
              <a:t>originalon</a:t>
            </a:r>
            <a:r>
              <a:rPr lang="en-US" sz="1833" dirty="0">
                <a:solidFill>
                  <a:schemeClr val="bg1"/>
                </a:solidFill>
              </a:rPr>
              <a:t> 2012-05-01. Retrieved 2006-12-19.</a:t>
            </a:r>
          </a:p>
        </p:txBody>
      </p:sp>
      <p:pic>
        <p:nvPicPr>
          <p:cNvPr id="3" name="Picture 2">
            <a:extLst>
              <a:ext uri="{FF2B5EF4-FFF2-40B4-BE49-F238E27FC236}">
                <a16:creationId xmlns:a16="http://schemas.microsoft.com/office/drawing/2014/main" id="{671A0C96-E976-4001-9086-017B021316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4937" y="3390184"/>
            <a:ext cx="9108563" cy="5291608"/>
          </a:xfrm>
          <a:prstGeom prst="rect">
            <a:avLst/>
          </a:prstGeom>
        </p:spPr>
      </p:pic>
      <p:pic>
        <p:nvPicPr>
          <p:cNvPr id="4" name="Picture 3">
            <a:extLst>
              <a:ext uri="{FF2B5EF4-FFF2-40B4-BE49-F238E27FC236}">
                <a16:creationId xmlns:a16="http://schemas.microsoft.com/office/drawing/2014/main" id="{7859229C-AF0E-40E7-97D3-2235AAD137C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48857" y="3877634"/>
            <a:ext cx="9108563" cy="5122083"/>
          </a:xfrm>
          <a:prstGeom prst="rect">
            <a:avLst/>
          </a:prstGeom>
        </p:spPr>
      </p:pic>
      <p:sp>
        <p:nvSpPr>
          <p:cNvPr id="11" name="TextBox 10">
            <a:extLst>
              <a:ext uri="{FF2B5EF4-FFF2-40B4-BE49-F238E27FC236}">
                <a16:creationId xmlns:a16="http://schemas.microsoft.com/office/drawing/2014/main" id="{B04D5B72-16FB-4E3B-85DC-C53A1CBD8182}"/>
              </a:ext>
            </a:extLst>
          </p:cNvPr>
          <p:cNvSpPr txBox="1"/>
          <p:nvPr/>
        </p:nvSpPr>
        <p:spPr>
          <a:xfrm>
            <a:off x="1749447" y="3063433"/>
            <a:ext cx="15366247" cy="40011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dirty="0">
                <a:solidFill>
                  <a:schemeClr val="bg1"/>
                </a:solidFill>
              </a:rPr>
              <a:t>Perplexity results on the nematode (Left) and AP (Right) corpora for LDA, the unigram model, mixture of unigrams, and </a:t>
            </a:r>
            <a:r>
              <a:rPr lang="en-US" sz="2000" dirty="0" err="1">
                <a:solidFill>
                  <a:schemeClr val="bg1"/>
                </a:solidFill>
              </a:rPr>
              <a:t>pLSI</a:t>
            </a:r>
            <a:r>
              <a:rPr lang="en-US" sz="2000" dirty="0">
                <a:solidFill>
                  <a:schemeClr val="bg1"/>
                </a:solidFill>
              </a:rPr>
              <a:t>.</a:t>
            </a:r>
          </a:p>
        </p:txBody>
      </p:sp>
    </p:spTree>
    <p:extLst>
      <p:ext uri="{BB962C8B-B14F-4D97-AF65-F5344CB8AC3E}">
        <p14:creationId xmlns:p14="http://schemas.microsoft.com/office/powerpoint/2010/main" val="422605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Autoencoders for Dimensionality Reduction </a:t>
            </a:r>
            <a:endParaRPr lang="en-US" dirty="0">
              <a:latin typeface="Trebuchet MS"/>
            </a:endParaRPr>
          </a:p>
        </p:txBody>
      </p:sp>
    </p:spTree>
    <p:extLst>
      <p:ext uri="{BB962C8B-B14F-4D97-AF65-F5344CB8AC3E}">
        <p14:creationId xmlns:p14="http://schemas.microsoft.com/office/powerpoint/2010/main" val="24835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Autoencoders</a:t>
            </a:r>
            <a:endParaRPr lang="en-US" dirty="0"/>
          </a:p>
        </p:txBody>
      </p:sp>
      <p:sp>
        <p:nvSpPr>
          <p:cNvPr id="10" name="Text Placeholder 9"/>
          <p:cNvSpPr>
            <a:spLocks noGrp="1"/>
          </p:cNvSpPr>
          <p:nvPr>
            <p:ph type="body" sz="quarter" idx="10"/>
          </p:nvPr>
        </p:nvSpPr>
        <p:spPr/>
        <p:txBody>
          <a:bodyPr/>
          <a:lstStyle/>
          <a:p>
            <a:r>
              <a:rPr lang="en-GB" dirty="0"/>
              <a:t>Where to find them?</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p:txBody>
          <a:bodyPr/>
          <a:lstStyle/>
          <a:p>
            <a:pPr algn="ctr"/>
            <a:r>
              <a:rPr lang="en-US" dirty="0"/>
              <a:t>“An autoencoder is a type of artificial neural network used to learn efficient data </a:t>
            </a:r>
            <a:r>
              <a:rPr lang="en-US" dirty="0" err="1"/>
              <a:t>codings</a:t>
            </a:r>
            <a:r>
              <a:rPr lang="en-US" dirty="0"/>
              <a:t> in an unsupervised manner.”</a:t>
            </a:r>
          </a:p>
          <a:p>
            <a:pPr algn="r">
              <a:spcBef>
                <a:spcPts val="0"/>
              </a:spcBef>
            </a:pPr>
            <a:r>
              <a:rPr lang="en-US" dirty="0"/>
              <a:t>									</a:t>
            </a:r>
            <a:r>
              <a:rPr lang="en-US" sz="2000" i="1" dirty="0"/>
              <a:t>Kramer, 1991</a:t>
            </a:r>
            <a:endParaRPr lang="en-GB" sz="2000" i="1" dirty="0"/>
          </a:p>
          <a:p>
            <a:pPr marL="476260" indent="-476260">
              <a:buFontTx/>
              <a:buChar char="-"/>
            </a:pPr>
            <a:endParaRPr lang="en-US" dirty="0"/>
          </a:p>
        </p:txBody>
      </p:sp>
      <p:pic>
        <p:nvPicPr>
          <p:cNvPr id="4" name="Picture 3">
            <a:extLst>
              <a:ext uri="{FF2B5EF4-FFF2-40B4-BE49-F238E27FC236}">
                <a16:creationId xmlns:a16="http://schemas.microsoft.com/office/drawing/2014/main" id="{B729655E-4B6D-4391-B9F6-4D5994E295EC}"/>
              </a:ext>
            </a:extLst>
          </p:cNvPr>
          <p:cNvPicPr>
            <a:picLocks noChangeAspect="1"/>
          </p:cNvPicPr>
          <p:nvPr/>
        </p:nvPicPr>
        <p:blipFill>
          <a:blip r:embed="rId3"/>
          <a:stretch>
            <a:fillRect/>
          </a:stretch>
        </p:blipFill>
        <p:spPr>
          <a:xfrm>
            <a:off x="5307317" y="4334502"/>
            <a:ext cx="7912707" cy="5350070"/>
          </a:xfrm>
          <a:prstGeom prst="rect">
            <a:avLst/>
          </a:prstGeom>
        </p:spPr>
      </p:pic>
    </p:spTree>
    <p:extLst>
      <p:ext uri="{BB962C8B-B14F-4D97-AF65-F5344CB8AC3E}">
        <p14:creationId xmlns:p14="http://schemas.microsoft.com/office/powerpoint/2010/main" val="335564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Why Machine Learning?</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solidFill>
                  <a:schemeClr val="accent2">
                    <a:lumMod val="40000"/>
                    <a:lumOff val="60000"/>
                  </a:schemeClr>
                </a:solidFill>
              </a:rPr>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t>Transformer Architecture</a:t>
            </a:r>
          </a:p>
          <a:p>
            <a:pPr marL="1333470" lvl="1" indent="-571500">
              <a:buFont typeface="Arial" panose="020B0604020202020204" pitchFamily="34" charset="0"/>
              <a:buChar char="•"/>
            </a:pPr>
            <a:r>
              <a:rPr lang="en-US" sz="4400" dirty="0"/>
              <a:t>Transformer Encoder</a:t>
            </a:r>
          </a:p>
          <a:p>
            <a:pPr marL="1333470" lvl="1" indent="-571500">
              <a:buFont typeface="Arial" panose="020B0604020202020204" pitchFamily="34" charset="0"/>
              <a:buChar char="•"/>
            </a:pPr>
            <a:r>
              <a:rPr lang="en-US" sz="4400" dirty="0"/>
              <a:t>Transformer Decoder</a:t>
            </a:r>
          </a:p>
        </p:txBody>
      </p:sp>
    </p:spTree>
    <p:extLst>
      <p:ext uri="{BB962C8B-B14F-4D97-AF65-F5344CB8AC3E}">
        <p14:creationId xmlns:p14="http://schemas.microsoft.com/office/powerpoint/2010/main" val="49764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Word2Vec</a:t>
            </a:r>
            <a:endParaRPr lang="en-US" dirty="0">
              <a:latin typeface="Trebuchet MS"/>
            </a:endParaRPr>
          </a:p>
        </p:txBody>
      </p:sp>
    </p:spTree>
    <p:extLst>
      <p:ext uri="{BB962C8B-B14F-4D97-AF65-F5344CB8AC3E}">
        <p14:creationId xmlns:p14="http://schemas.microsoft.com/office/powerpoint/2010/main" val="287807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Word2Vec</a:t>
            </a:r>
          </a:p>
        </p:txBody>
      </p:sp>
      <p:sp>
        <p:nvSpPr>
          <p:cNvPr id="3" name="Content Placeholder 2">
            <a:extLst>
              <a:ext uri="{FF2B5EF4-FFF2-40B4-BE49-F238E27FC236}">
                <a16:creationId xmlns:a16="http://schemas.microsoft.com/office/drawing/2014/main" id="{FECF1B97-5E23-477E-B002-18F1AD278CB0}"/>
              </a:ext>
            </a:extLst>
          </p:cNvPr>
          <p:cNvSpPr>
            <a:spLocks noGrp="1"/>
          </p:cNvSpPr>
          <p:nvPr>
            <p:ph idx="1"/>
          </p:nvPr>
        </p:nvSpPr>
        <p:spPr>
          <a:xfrm>
            <a:off x="853440" y="3369196"/>
            <a:ext cx="16581120" cy="6198208"/>
          </a:xfrm>
        </p:spPr>
        <p:txBody>
          <a:bodyPr/>
          <a:lstStyle/>
          <a:p>
            <a:r>
              <a:rPr lang="en-US" dirty="0" err="1">
                <a:hlinkClick r:id="rId3"/>
              </a:rPr>
              <a:t>Mikolov</a:t>
            </a:r>
            <a:r>
              <a:rPr lang="en-US" dirty="0">
                <a:hlinkClick r:id="rId3"/>
              </a:rPr>
              <a:t> et al., 2013</a:t>
            </a:r>
            <a:r>
              <a:rPr lang="en-US" dirty="0"/>
              <a:t> (while at Google)</a:t>
            </a:r>
          </a:p>
          <a:p>
            <a:r>
              <a:rPr lang="en-US" dirty="0"/>
              <a:t>Linear model (trains quickly)</a:t>
            </a:r>
          </a:p>
          <a:p>
            <a:r>
              <a:rPr lang="en-US" dirty="0"/>
              <a:t>Two models for training embeddings in an </a:t>
            </a:r>
            <a:r>
              <a:rPr lang="en-US" i="1" dirty="0"/>
              <a:t>unsupervised</a:t>
            </a:r>
            <a:r>
              <a:rPr lang="en-US" dirty="0"/>
              <a:t> manner:</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endParaRPr lang="en-US"/>
          </a:p>
        </p:txBody>
      </p:sp>
      <p:sp>
        <p:nvSpPr>
          <p:cNvPr id="76" name="TextBox 75">
            <a:extLst>
              <a:ext uri="{FF2B5EF4-FFF2-40B4-BE49-F238E27FC236}">
                <a16:creationId xmlns:a16="http://schemas.microsoft.com/office/drawing/2014/main" id="{34D8F1B0-0DC4-48B4-9AEC-4EC62C3D8B71}"/>
              </a:ext>
            </a:extLst>
          </p:cNvPr>
          <p:cNvSpPr txBox="1"/>
          <p:nvPr/>
        </p:nvSpPr>
        <p:spPr>
          <a:xfrm>
            <a:off x="3005883" y="5544160"/>
            <a:ext cx="5272088" cy="451342"/>
          </a:xfrm>
          <a:prstGeom prst="rect">
            <a:avLst/>
          </a:prstGeom>
          <a:noFill/>
        </p:spPr>
        <p:txBody>
          <a:bodyPr wrap="square" rtlCol="0">
            <a:spAutoFit/>
          </a:bodyPr>
          <a:lstStyle/>
          <a:p>
            <a:pPr defTabSz="762015">
              <a:defRPr/>
            </a:pPr>
            <a:r>
              <a:rPr lang="en-US" sz="2333" dirty="0">
                <a:solidFill>
                  <a:srgbClr val="000000"/>
                </a:solidFill>
              </a:rPr>
              <a:t>Continuous Bag-of-Words (CBOW)</a:t>
            </a:r>
          </a:p>
        </p:txBody>
      </p:sp>
      <p:sp>
        <p:nvSpPr>
          <p:cNvPr id="77" name="TextBox 76">
            <a:extLst>
              <a:ext uri="{FF2B5EF4-FFF2-40B4-BE49-F238E27FC236}">
                <a16:creationId xmlns:a16="http://schemas.microsoft.com/office/drawing/2014/main" id="{C338BFC6-1A85-4C02-958F-3A3B308BCFDB}"/>
              </a:ext>
            </a:extLst>
          </p:cNvPr>
          <p:cNvSpPr txBox="1"/>
          <p:nvPr/>
        </p:nvSpPr>
        <p:spPr>
          <a:xfrm>
            <a:off x="11960853" y="5575450"/>
            <a:ext cx="5272088" cy="451342"/>
          </a:xfrm>
          <a:prstGeom prst="rect">
            <a:avLst/>
          </a:prstGeom>
          <a:noFill/>
        </p:spPr>
        <p:txBody>
          <a:bodyPr wrap="square" rtlCol="0">
            <a:spAutoFit/>
          </a:bodyPr>
          <a:lstStyle/>
          <a:p>
            <a:pPr defTabSz="762015">
              <a:defRPr/>
            </a:pPr>
            <a:r>
              <a:rPr lang="en-US" sz="2333" dirty="0">
                <a:solidFill>
                  <a:srgbClr val="000000"/>
                </a:solidFill>
              </a:rPr>
              <a:t>Skip-Gram</a:t>
            </a:r>
          </a:p>
        </p:txBody>
      </p:sp>
      <p:grpSp>
        <p:nvGrpSpPr>
          <p:cNvPr id="78" name="Group 77">
            <a:extLst>
              <a:ext uri="{FF2B5EF4-FFF2-40B4-BE49-F238E27FC236}">
                <a16:creationId xmlns:a16="http://schemas.microsoft.com/office/drawing/2014/main" id="{0128F785-CD37-45A6-9EC1-FC158A4A8CDD}"/>
              </a:ext>
            </a:extLst>
          </p:cNvPr>
          <p:cNvGrpSpPr/>
          <p:nvPr/>
        </p:nvGrpSpPr>
        <p:grpSpPr>
          <a:xfrm>
            <a:off x="3475052" y="6393235"/>
            <a:ext cx="3892427" cy="3701121"/>
            <a:chOff x="2432447" y="3805404"/>
            <a:chExt cx="2594951" cy="2467414"/>
          </a:xfrm>
        </p:grpSpPr>
        <p:sp>
          <p:nvSpPr>
            <p:cNvPr id="79" name="TextBox 78">
              <a:extLst>
                <a:ext uri="{FF2B5EF4-FFF2-40B4-BE49-F238E27FC236}">
                  <a16:creationId xmlns:a16="http://schemas.microsoft.com/office/drawing/2014/main" id="{D8D08876-B310-4E1B-8C75-FB85F19F4B56}"/>
                </a:ext>
              </a:extLst>
            </p:cNvPr>
            <p:cNvSpPr txBox="1"/>
            <p:nvPr/>
          </p:nvSpPr>
          <p:spPr>
            <a:xfrm>
              <a:off x="3639953" y="3805404"/>
              <a:ext cx="373134" cy="215443"/>
            </a:xfrm>
            <a:prstGeom prst="rect">
              <a:avLst/>
            </a:prstGeom>
            <a:noFill/>
          </p:spPr>
          <p:txBody>
            <a:bodyPr wrap="square" rtlCol="0">
              <a:spAutoFit/>
            </a:bodyPr>
            <a:lstStyle/>
            <a:p>
              <a:pPr defTabSz="762015">
                <a:defRPr/>
              </a:pPr>
              <a:r>
                <a:rPr lang="en-US" sz="1500" dirty="0">
                  <a:solidFill>
                    <a:srgbClr val="000000"/>
                  </a:solidFill>
                </a:rPr>
                <a:t>cat</a:t>
              </a:r>
            </a:p>
          </p:txBody>
        </p:sp>
        <p:grpSp>
          <p:nvGrpSpPr>
            <p:cNvPr id="80" name="Group 79">
              <a:extLst>
                <a:ext uri="{FF2B5EF4-FFF2-40B4-BE49-F238E27FC236}">
                  <a16:creationId xmlns:a16="http://schemas.microsoft.com/office/drawing/2014/main" id="{D05AD3F4-1077-4192-80D3-22F963591B31}"/>
                </a:ext>
              </a:extLst>
            </p:cNvPr>
            <p:cNvGrpSpPr/>
            <p:nvPr/>
          </p:nvGrpSpPr>
          <p:grpSpPr>
            <a:xfrm>
              <a:off x="2432447" y="4054997"/>
              <a:ext cx="2594951" cy="2217821"/>
              <a:chOff x="1235869" y="4037137"/>
              <a:chExt cx="2594951" cy="2217821"/>
            </a:xfrm>
          </p:grpSpPr>
          <p:sp>
            <p:nvSpPr>
              <p:cNvPr id="81" name="Oval 80">
                <a:extLst>
                  <a:ext uri="{FF2B5EF4-FFF2-40B4-BE49-F238E27FC236}">
                    <a16:creationId xmlns:a16="http://schemas.microsoft.com/office/drawing/2014/main" id="{682B8160-879D-46DB-98B7-E4492B843493}"/>
                  </a:ext>
                </a:extLst>
              </p:cNvPr>
              <p:cNvSpPr/>
              <p:nvPr/>
            </p:nvSpPr>
            <p:spPr>
              <a:xfrm>
                <a:off x="1345006"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sp>
            <p:nvSpPr>
              <p:cNvPr id="82" name="Oval 81">
                <a:extLst>
                  <a:ext uri="{FF2B5EF4-FFF2-40B4-BE49-F238E27FC236}">
                    <a16:creationId xmlns:a16="http://schemas.microsoft.com/office/drawing/2014/main" id="{39F747A3-EC1E-4C91-89FB-E570DF9C990B}"/>
                  </a:ext>
                </a:extLst>
              </p:cNvPr>
              <p:cNvSpPr/>
              <p:nvPr/>
            </p:nvSpPr>
            <p:spPr>
              <a:xfrm>
                <a:off x="1345330"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3" name="Oval 82">
                <a:extLst>
                  <a:ext uri="{FF2B5EF4-FFF2-40B4-BE49-F238E27FC236}">
                    <a16:creationId xmlns:a16="http://schemas.microsoft.com/office/drawing/2014/main" id="{2BC8234C-4B76-48B6-AA31-5DD24EE99899}"/>
                  </a:ext>
                </a:extLst>
              </p:cNvPr>
              <p:cNvSpPr/>
              <p:nvPr/>
            </p:nvSpPr>
            <p:spPr>
              <a:xfrm>
                <a:off x="2065864"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4" name="Oval 83">
                <a:extLst>
                  <a:ext uri="{FF2B5EF4-FFF2-40B4-BE49-F238E27FC236}">
                    <a16:creationId xmlns:a16="http://schemas.microsoft.com/office/drawing/2014/main" id="{102EC659-49AF-4201-996C-23FC10D7751C}"/>
                  </a:ext>
                </a:extLst>
              </p:cNvPr>
              <p:cNvSpPr/>
              <p:nvPr/>
            </p:nvSpPr>
            <p:spPr>
              <a:xfrm>
                <a:off x="2786398" y="57053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5" name="Oval 84">
                <a:extLst>
                  <a:ext uri="{FF2B5EF4-FFF2-40B4-BE49-F238E27FC236}">
                    <a16:creationId xmlns:a16="http://schemas.microsoft.com/office/drawing/2014/main" id="{69B1B7D0-EBA3-4273-97BD-93B2E6C8CCFC}"/>
                  </a:ext>
                </a:extLst>
              </p:cNvPr>
              <p:cNvSpPr/>
              <p:nvPr/>
            </p:nvSpPr>
            <p:spPr>
              <a:xfrm>
                <a:off x="3506932" y="5729310"/>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6" name="TextBox 85">
                <a:extLst>
                  <a:ext uri="{FF2B5EF4-FFF2-40B4-BE49-F238E27FC236}">
                    <a16:creationId xmlns:a16="http://schemas.microsoft.com/office/drawing/2014/main" id="{26D2F31E-CBBD-4E60-B722-C2F6AC22111E}"/>
                  </a:ext>
                </a:extLst>
              </p:cNvPr>
              <p:cNvSpPr txBox="1"/>
              <p:nvPr/>
            </p:nvSpPr>
            <p:spPr>
              <a:xfrm>
                <a:off x="1235869" y="6050084"/>
                <a:ext cx="492919" cy="198303"/>
              </a:xfrm>
              <a:prstGeom prst="rect">
                <a:avLst/>
              </a:prstGeom>
              <a:noFill/>
            </p:spPr>
            <p:txBody>
              <a:bodyPr wrap="square" rtlCol="0">
                <a:spAutoFit/>
              </a:bodyPr>
              <a:lstStyle/>
              <a:p>
                <a:pPr defTabSz="762015">
                  <a:defRPr/>
                </a:pPr>
                <a:r>
                  <a:rPr lang="en-US" sz="1333" dirty="0">
                    <a:solidFill>
                      <a:srgbClr val="000000"/>
                    </a:solidFill>
                  </a:rPr>
                  <a:t>PAD</a:t>
                </a:r>
              </a:p>
            </p:txBody>
          </p:sp>
          <p:sp>
            <p:nvSpPr>
              <p:cNvPr id="87" name="TextBox 86">
                <a:extLst>
                  <a:ext uri="{FF2B5EF4-FFF2-40B4-BE49-F238E27FC236}">
                    <a16:creationId xmlns:a16="http://schemas.microsoft.com/office/drawing/2014/main" id="{D609A87A-7572-4B19-9A64-122DCA735A3D}"/>
                  </a:ext>
                </a:extLst>
              </p:cNvPr>
              <p:cNvSpPr txBox="1"/>
              <p:nvPr/>
            </p:nvSpPr>
            <p:spPr>
              <a:xfrm>
                <a:off x="2001981" y="6056655"/>
                <a:ext cx="373134" cy="198303"/>
              </a:xfrm>
              <a:prstGeom prst="rect">
                <a:avLst/>
              </a:prstGeom>
              <a:noFill/>
            </p:spPr>
            <p:txBody>
              <a:bodyPr wrap="square" rtlCol="0">
                <a:spAutoFit/>
              </a:bodyPr>
              <a:lstStyle/>
              <a:p>
                <a:pPr defTabSz="762015">
                  <a:defRPr/>
                </a:pPr>
                <a:r>
                  <a:rPr lang="en-US" sz="1333" dirty="0">
                    <a:solidFill>
                      <a:srgbClr val="000000"/>
                    </a:solidFill>
                  </a:rPr>
                  <a:t>the</a:t>
                </a:r>
              </a:p>
            </p:txBody>
          </p:sp>
          <p:sp>
            <p:nvSpPr>
              <p:cNvPr id="88" name="TextBox 87">
                <a:extLst>
                  <a:ext uri="{FF2B5EF4-FFF2-40B4-BE49-F238E27FC236}">
                    <a16:creationId xmlns:a16="http://schemas.microsoft.com/office/drawing/2014/main" id="{D9DBB93A-728C-4866-AEF4-9D223D769AB9}"/>
                  </a:ext>
                </a:extLst>
              </p:cNvPr>
              <p:cNvSpPr txBox="1"/>
              <p:nvPr/>
            </p:nvSpPr>
            <p:spPr>
              <a:xfrm>
                <a:off x="2737152" y="6056655"/>
                <a:ext cx="373134" cy="198303"/>
              </a:xfrm>
              <a:prstGeom prst="rect">
                <a:avLst/>
              </a:prstGeom>
              <a:noFill/>
            </p:spPr>
            <p:txBody>
              <a:bodyPr wrap="square" rtlCol="0">
                <a:spAutoFit/>
              </a:bodyPr>
              <a:lstStyle/>
              <a:p>
                <a:pPr defTabSz="762015">
                  <a:defRPr/>
                </a:pPr>
                <a:r>
                  <a:rPr lang="en-US" sz="1333" dirty="0">
                    <a:solidFill>
                      <a:srgbClr val="000000"/>
                    </a:solidFill>
                  </a:rPr>
                  <a:t>sat</a:t>
                </a:r>
              </a:p>
            </p:txBody>
          </p:sp>
          <p:sp>
            <p:nvSpPr>
              <p:cNvPr id="89" name="TextBox 88">
                <a:extLst>
                  <a:ext uri="{FF2B5EF4-FFF2-40B4-BE49-F238E27FC236}">
                    <a16:creationId xmlns:a16="http://schemas.microsoft.com/office/drawing/2014/main" id="{EC9F142B-2CD3-4235-8A38-D4F599326084}"/>
                  </a:ext>
                </a:extLst>
              </p:cNvPr>
              <p:cNvSpPr txBox="1"/>
              <p:nvPr/>
            </p:nvSpPr>
            <p:spPr>
              <a:xfrm>
                <a:off x="3457686" y="6056655"/>
                <a:ext cx="373134" cy="198303"/>
              </a:xfrm>
              <a:prstGeom prst="rect">
                <a:avLst/>
              </a:prstGeom>
              <a:noFill/>
            </p:spPr>
            <p:txBody>
              <a:bodyPr wrap="square" rtlCol="0">
                <a:spAutoFit/>
              </a:bodyPr>
              <a:lstStyle/>
              <a:p>
                <a:pPr defTabSz="762015">
                  <a:defRPr/>
                </a:pPr>
                <a:r>
                  <a:rPr lang="en-US" sz="1333" dirty="0">
                    <a:solidFill>
                      <a:srgbClr val="000000"/>
                    </a:solidFill>
                  </a:rPr>
                  <a:t>on</a:t>
                </a:r>
              </a:p>
            </p:txBody>
          </p:sp>
          <p:sp>
            <p:nvSpPr>
              <p:cNvPr id="90" name="Oval 89">
                <a:extLst>
                  <a:ext uri="{FF2B5EF4-FFF2-40B4-BE49-F238E27FC236}">
                    <a16:creationId xmlns:a16="http://schemas.microsoft.com/office/drawing/2014/main" id="{F944A01F-CCFA-4884-BE92-71867CC4C271}"/>
                  </a:ext>
                </a:extLst>
              </p:cNvPr>
              <p:cNvSpPr/>
              <p:nvPr/>
            </p:nvSpPr>
            <p:spPr>
              <a:xfrm>
                <a:off x="2058221"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sp>
            <p:nvSpPr>
              <p:cNvPr id="91" name="Oval 90">
                <a:extLst>
                  <a:ext uri="{FF2B5EF4-FFF2-40B4-BE49-F238E27FC236}">
                    <a16:creationId xmlns:a16="http://schemas.microsoft.com/office/drawing/2014/main" id="{6E9F6A5C-4DCC-4724-A9CD-47E5610B9C93}"/>
                  </a:ext>
                </a:extLst>
              </p:cNvPr>
              <p:cNvSpPr/>
              <p:nvPr/>
            </p:nvSpPr>
            <p:spPr>
              <a:xfrm>
                <a:off x="2797443" y="5249132"/>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sp>
            <p:nvSpPr>
              <p:cNvPr id="92" name="Oval 91">
                <a:extLst>
                  <a:ext uri="{FF2B5EF4-FFF2-40B4-BE49-F238E27FC236}">
                    <a16:creationId xmlns:a16="http://schemas.microsoft.com/office/drawing/2014/main" id="{6B400636-F296-4F18-B033-005F8E652A78}"/>
                  </a:ext>
                </a:extLst>
              </p:cNvPr>
              <p:cNvSpPr/>
              <p:nvPr/>
            </p:nvSpPr>
            <p:spPr>
              <a:xfrm>
                <a:off x="3525295" y="5245376"/>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93" name="Straight Arrow Connector 92">
                <a:extLst>
                  <a:ext uri="{FF2B5EF4-FFF2-40B4-BE49-F238E27FC236}">
                    <a16:creationId xmlns:a16="http://schemas.microsoft.com/office/drawing/2014/main" id="{3D9FD2CF-A486-4D59-8907-7431B6DB4D18}"/>
                  </a:ext>
                </a:extLst>
              </p:cNvPr>
              <p:cNvCxnSpPr>
                <a:stCxn id="82" idx="0"/>
                <a:endCxn id="81" idx="4"/>
              </p:cNvCxnSpPr>
              <p:nvPr/>
            </p:nvCxnSpPr>
            <p:spPr>
              <a:xfrm flipH="1" flipV="1">
                <a:off x="148232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B5AD686-54B0-480D-9C49-B40E027C855D}"/>
                  </a:ext>
                </a:extLst>
              </p:cNvPr>
              <p:cNvCxnSpPr/>
              <p:nvPr/>
            </p:nvCxnSpPr>
            <p:spPr>
              <a:xfrm flipH="1" flipV="1">
                <a:off x="219521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230221-E361-4589-9B6C-237F3AA3C689}"/>
                  </a:ext>
                </a:extLst>
              </p:cNvPr>
              <p:cNvCxnSpPr/>
              <p:nvPr/>
            </p:nvCxnSpPr>
            <p:spPr>
              <a:xfrm flipH="1" flipV="1">
                <a:off x="2923395" y="5507379"/>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4229E80-3B69-4DCC-83DF-200040CE9208}"/>
                  </a:ext>
                </a:extLst>
              </p:cNvPr>
              <p:cNvCxnSpPr/>
              <p:nvPr/>
            </p:nvCxnSpPr>
            <p:spPr>
              <a:xfrm flipH="1" flipV="1">
                <a:off x="3651572" y="5514774"/>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1FA4A13C-893D-4360-A170-9759C3633159}"/>
                  </a:ext>
                </a:extLst>
              </p:cNvPr>
              <p:cNvSpPr/>
              <p:nvPr/>
            </p:nvSpPr>
            <p:spPr>
              <a:xfrm>
                <a:off x="2496793" y="44999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l-GR" sz="3000" dirty="0">
                    <a:solidFill>
                      <a:srgbClr val="FFFFFF"/>
                    </a:solidFill>
                    <a:latin typeface="Trebuchet MS"/>
                  </a:rPr>
                  <a:t>Σ</a:t>
                </a:r>
                <a:endParaRPr lang="en-US" sz="3000" dirty="0">
                  <a:solidFill>
                    <a:srgbClr val="FFFFFF"/>
                  </a:solidFill>
                  <a:latin typeface="Trebuchet MS"/>
                </a:endParaRPr>
              </a:p>
            </p:txBody>
          </p:sp>
          <p:cxnSp>
            <p:nvCxnSpPr>
              <p:cNvPr id="98" name="Straight Arrow Connector 97">
                <a:extLst>
                  <a:ext uri="{FF2B5EF4-FFF2-40B4-BE49-F238E27FC236}">
                    <a16:creationId xmlns:a16="http://schemas.microsoft.com/office/drawing/2014/main" id="{B652DFC5-8F9A-4901-A80B-4E0765AE9457}"/>
                  </a:ext>
                </a:extLst>
              </p:cNvPr>
              <p:cNvCxnSpPr>
                <a:stCxn id="81" idx="0"/>
                <a:endCxn id="97" idx="4"/>
              </p:cNvCxnSpPr>
              <p:nvPr/>
            </p:nvCxnSpPr>
            <p:spPr>
              <a:xfrm flipV="1">
                <a:off x="1482328" y="4768126"/>
                <a:ext cx="1151787"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D34E21A-3EC6-424B-A49F-2B1EF555348C}"/>
                  </a:ext>
                </a:extLst>
              </p:cNvPr>
              <p:cNvCxnSpPr>
                <a:cxnSpLocks/>
                <a:stCxn id="90" idx="0"/>
                <a:endCxn id="97" idx="4"/>
              </p:cNvCxnSpPr>
              <p:nvPr/>
            </p:nvCxnSpPr>
            <p:spPr>
              <a:xfrm flipV="1">
                <a:off x="2195543" y="4768126"/>
                <a:ext cx="438572"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41369DE-1F11-434A-BA1E-E513223D750D}"/>
                  </a:ext>
                </a:extLst>
              </p:cNvPr>
              <p:cNvCxnSpPr>
                <a:cxnSpLocks/>
                <a:endCxn id="97" idx="4"/>
              </p:cNvCxnSpPr>
              <p:nvPr/>
            </p:nvCxnSpPr>
            <p:spPr>
              <a:xfrm flipH="1" flipV="1">
                <a:off x="2634115" y="4768126"/>
                <a:ext cx="336136" cy="459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E3C606-8C6D-42D6-BD1E-46EFC7BF1A38}"/>
                  </a:ext>
                </a:extLst>
              </p:cNvPr>
              <p:cNvCxnSpPr>
                <a:cxnSpLocks/>
                <a:stCxn id="92" idx="0"/>
                <a:endCxn id="97" idx="4"/>
              </p:cNvCxnSpPr>
              <p:nvPr/>
            </p:nvCxnSpPr>
            <p:spPr>
              <a:xfrm flipH="1" flipV="1">
                <a:off x="2634115" y="4768126"/>
                <a:ext cx="1028502" cy="477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F7A57EB7-2D1B-412F-B7B8-CF6E8F357266}"/>
                  </a:ext>
                </a:extLst>
              </p:cNvPr>
              <p:cNvSpPr/>
              <p:nvPr/>
            </p:nvSpPr>
            <p:spPr>
              <a:xfrm>
                <a:off x="2492621" y="403713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C34BD"/>
                  </a:solidFill>
                  <a:latin typeface="Trebuchet MS"/>
                </a:endParaRPr>
              </a:p>
            </p:txBody>
          </p:sp>
          <p:cxnSp>
            <p:nvCxnSpPr>
              <p:cNvPr id="103" name="Straight Arrow Connector 102">
                <a:extLst>
                  <a:ext uri="{FF2B5EF4-FFF2-40B4-BE49-F238E27FC236}">
                    <a16:creationId xmlns:a16="http://schemas.microsoft.com/office/drawing/2014/main" id="{C8BDE29C-0721-4EA8-8A7B-C4BDFE5CCFAF}"/>
                  </a:ext>
                </a:extLst>
              </p:cNvPr>
              <p:cNvCxnSpPr>
                <a:stCxn id="97" idx="0"/>
                <a:endCxn id="102" idx="4"/>
              </p:cNvCxnSpPr>
              <p:nvPr/>
            </p:nvCxnSpPr>
            <p:spPr>
              <a:xfrm flipH="1" flipV="1">
                <a:off x="2629943" y="4305318"/>
                <a:ext cx="4172" cy="194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4" name="TextBox 103">
            <a:extLst>
              <a:ext uri="{FF2B5EF4-FFF2-40B4-BE49-F238E27FC236}">
                <a16:creationId xmlns:a16="http://schemas.microsoft.com/office/drawing/2014/main" id="{907DBF00-55EA-402C-A77E-806314B80160}"/>
              </a:ext>
            </a:extLst>
          </p:cNvPr>
          <p:cNvSpPr txBox="1"/>
          <p:nvPr/>
        </p:nvSpPr>
        <p:spPr>
          <a:xfrm>
            <a:off x="1822869" y="9223476"/>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sp>
        <p:nvSpPr>
          <p:cNvPr id="105" name="TextBox 104">
            <a:extLst>
              <a:ext uri="{FF2B5EF4-FFF2-40B4-BE49-F238E27FC236}">
                <a16:creationId xmlns:a16="http://schemas.microsoft.com/office/drawing/2014/main" id="{FC0430BA-1D6C-496F-AA95-EA2B7E94B08B}"/>
              </a:ext>
            </a:extLst>
          </p:cNvPr>
          <p:cNvSpPr txBox="1"/>
          <p:nvPr/>
        </p:nvSpPr>
        <p:spPr>
          <a:xfrm>
            <a:off x="1825840" y="8513755"/>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06" name="TextBox 105">
            <a:extLst>
              <a:ext uri="{FF2B5EF4-FFF2-40B4-BE49-F238E27FC236}">
                <a16:creationId xmlns:a16="http://schemas.microsoft.com/office/drawing/2014/main" id="{EBE8837F-E3EA-4D97-A1D5-065388088F0D}"/>
              </a:ext>
            </a:extLst>
          </p:cNvPr>
          <p:cNvSpPr txBox="1"/>
          <p:nvPr/>
        </p:nvSpPr>
        <p:spPr>
          <a:xfrm>
            <a:off x="1856210" y="7416714"/>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07" name="TextBox 106">
            <a:extLst>
              <a:ext uri="{FF2B5EF4-FFF2-40B4-BE49-F238E27FC236}">
                <a16:creationId xmlns:a16="http://schemas.microsoft.com/office/drawing/2014/main" id="{5EF0AD63-C797-425D-AAC0-1366ED34DE4C}"/>
              </a:ext>
            </a:extLst>
          </p:cNvPr>
          <p:cNvSpPr txBox="1"/>
          <p:nvPr/>
        </p:nvSpPr>
        <p:spPr>
          <a:xfrm>
            <a:off x="1856211" y="6706994"/>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sp>
        <p:nvSpPr>
          <p:cNvPr id="108" name="TextBox 107">
            <a:extLst>
              <a:ext uri="{FF2B5EF4-FFF2-40B4-BE49-F238E27FC236}">
                <a16:creationId xmlns:a16="http://schemas.microsoft.com/office/drawing/2014/main" id="{7131A2F0-BA51-4E72-A80B-88F7299FCD2C}"/>
              </a:ext>
            </a:extLst>
          </p:cNvPr>
          <p:cNvSpPr txBox="1"/>
          <p:nvPr/>
        </p:nvSpPr>
        <p:spPr>
          <a:xfrm>
            <a:off x="15382808" y="9223474"/>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sp>
        <p:nvSpPr>
          <p:cNvPr id="109" name="TextBox 108">
            <a:extLst>
              <a:ext uri="{FF2B5EF4-FFF2-40B4-BE49-F238E27FC236}">
                <a16:creationId xmlns:a16="http://schemas.microsoft.com/office/drawing/2014/main" id="{5DCFD7B8-1CFE-4856-9514-657C877D1C35}"/>
              </a:ext>
            </a:extLst>
          </p:cNvPr>
          <p:cNvSpPr txBox="1"/>
          <p:nvPr/>
        </p:nvSpPr>
        <p:spPr>
          <a:xfrm>
            <a:off x="15438562" y="8447590"/>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10" name="TextBox 109">
            <a:extLst>
              <a:ext uri="{FF2B5EF4-FFF2-40B4-BE49-F238E27FC236}">
                <a16:creationId xmlns:a16="http://schemas.microsoft.com/office/drawing/2014/main" id="{9446281F-15DE-4A2F-BD58-75E6E7D95C6B}"/>
              </a:ext>
            </a:extLst>
          </p:cNvPr>
          <p:cNvSpPr txBox="1"/>
          <p:nvPr/>
        </p:nvSpPr>
        <p:spPr>
          <a:xfrm>
            <a:off x="15382807" y="7472604"/>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11" name="TextBox 110">
            <a:extLst>
              <a:ext uri="{FF2B5EF4-FFF2-40B4-BE49-F238E27FC236}">
                <a16:creationId xmlns:a16="http://schemas.microsoft.com/office/drawing/2014/main" id="{A36CEF7A-D2C5-4DBB-A62E-7679028CAD6D}"/>
              </a:ext>
            </a:extLst>
          </p:cNvPr>
          <p:cNvSpPr txBox="1"/>
          <p:nvPr/>
        </p:nvSpPr>
        <p:spPr>
          <a:xfrm>
            <a:off x="15382806" y="6704848"/>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grpSp>
        <p:nvGrpSpPr>
          <p:cNvPr id="112" name="Group 111">
            <a:extLst>
              <a:ext uri="{FF2B5EF4-FFF2-40B4-BE49-F238E27FC236}">
                <a16:creationId xmlns:a16="http://schemas.microsoft.com/office/drawing/2014/main" id="{5DA95767-14E3-4F09-96D1-9AA76EA8C97D}"/>
              </a:ext>
            </a:extLst>
          </p:cNvPr>
          <p:cNvGrpSpPr/>
          <p:nvPr/>
        </p:nvGrpSpPr>
        <p:grpSpPr>
          <a:xfrm>
            <a:off x="11245079" y="6407155"/>
            <a:ext cx="3473558" cy="3499631"/>
            <a:chOff x="7612465" y="3814682"/>
            <a:chExt cx="2315705" cy="2333088"/>
          </a:xfrm>
        </p:grpSpPr>
        <p:sp>
          <p:nvSpPr>
            <p:cNvPr id="113" name="Oval 112">
              <a:extLst>
                <a:ext uri="{FF2B5EF4-FFF2-40B4-BE49-F238E27FC236}">
                  <a16:creationId xmlns:a16="http://schemas.microsoft.com/office/drawing/2014/main" id="{0DC989E7-6683-49B5-85E7-234C40ABF9BA}"/>
                </a:ext>
              </a:extLst>
            </p:cNvPr>
            <p:cNvSpPr/>
            <p:nvPr/>
          </p:nvSpPr>
          <p:spPr>
            <a:xfrm>
              <a:off x="7677179" y="5685104"/>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14" name="TextBox 113">
              <a:extLst>
                <a:ext uri="{FF2B5EF4-FFF2-40B4-BE49-F238E27FC236}">
                  <a16:creationId xmlns:a16="http://schemas.microsoft.com/office/drawing/2014/main" id="{B26735C9-9FEA-4050-B910-9C7222E3B358}"/>
                </a:ext>
              </a:extLst>
            </p:cNvPr>
            <p:cNvSpPr txBox="1"/>
            <p:nvPr/>
          </p:nvSpPr>
          <p:spPr>
            <a:xfrm>
              <a:off x="7627934" y="5942081"/>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15" name="Oval 114">
              <a:extLst>
                <a:ext uri="{FF2B5EF4-FFF2-40B4-BE49-F238E27FC236}">
                  <a16:creationId xmlns:a16="http://schemas.microsoft.com/office/drawing/2014/main" id="{6A6B366C-2464-4BC1-9D82-1D832A653AC0}"/>
                </a:ext>
              </a:extLst>
            </p:cNvPr>
            <p:cNvSpPr/>
            <p:nvPr/>
          </p:nvSpPr>
          <p:spPr>
            <a:xfrm>
              <a:off x="7677179" y="5203198"/>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16" name="Straight Arrow Connector 115">
              <a:extLst>
                <a:ext uri="{FF2B5EF4-FFF2-40B4-BE49-F238E27FC236}">
                  <a16:creationId xmlns:a16="http://schemas.microsoft.com/office/drawing/2014/main" id="{110DFFC1-B8CD-4289-9E9C-C9289A47D2A3}"/>
                </a:ext>
              </a:extLst>
            </p:cNvPr>
            <p:cNvCxnSpPr>
              <a:cxnSpLocks/>
              <a:stCxn id="115" idx="0"/>
              <a:endCxn id="141" idx="4"/>
            </p:cNvCxnSpPr>
            <p:nvPr/>
          </p:nvCxnSpPr>
          <p:spPr>
            <a:xfrm flipV="1">
              <a:off x="7814501" y="4813236"/>
              <a:ext cx="4614" cy="38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047D0741-2488-4AD2-9AFB-B9C877F883A1}"/>
                </a:ext>
              </a:extLst>
            </p:cNvPr>
            <p:cNvSpPr/>
            <p:nvPr/>
          </p:nvSpPr>
          <p:spPr>
            <a:xfrm>
              <a:off x="7677178" y="4045778"/>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18" name="TextBox 117">
              <a:extLst>
                <a:ext uri="{FF2B5EF4-FFF2-40B4-BE49-F238E27FC236}">
                  <a16:creationId xmlns:a16="http://schemas.microsoft.com/office/drawing/2014/main" id="{B2D698A2-E805-4771-9BCA-E46E6CE96403}"/>
                </a:ext>
              </a:extLst>
            </p:cNvPr>
            <p:cNvSpPr txBox="1"/>
            <p:nvPr/>
          </p:nvSpPr>
          <p:spPr>
            <a:xfrm>
              <a:off x="7612465" y="3814682"/>
              <a:ext cx="443887" cy="198303"/>
            </a:xfrm>
            <a:prstGeom prst="rect">
              <a:avLst/>
            </a:prstGeom>
            <a:noFill/>
          </p:spPr>
          <p:txBody>
            <a:bodyPr wrap="square" rtlCol="0">
              <a:spAutoFit/>
            </a:bodyPr>
            <a:lstStyle/>
            <a:p>
              <a:pPr defTabSz="762015">
                <a:defRPr/>
              </a:pPr>
              <a:r>
                <a:rPr lang="en-US" sz="1333" dirty="0">
                  <a:solidFill>
                    <a:srgbClr val="000000"/>
                  </a:solidFill>
                </a:rPr>
                <a:t>PAD</a:t>
              </a:r>
            </a:p>
          </p:txBody>
        </p:sp>
        <p:cxnSp>
          <p:nvCxnSpPr>
            <p:cNvPr id="119" name="Straight Arrow Connector 118">
              <a:extLst>
                <a:ext uri="{FF2B5EF4-FFF2-40B4-BE49-F238E27FC236}">
                  <a16:creationId xmlns:a16="http://schemas.microsoft.com/office/drawing/2014/main" id="{7F668A02-F2A2-4267-BE80-2DE7297D52FE}"/>
                </a:ext>
              </a:extLst>
            </p:cNvPr>
            <p:cNvCxnSpPr>
              <a:stCxn id="113" idx="0"/>
              <a:endCxn id="115" idx="4"/>
            </p:cNvCxnSpPr>
            <p:nvPr/>
          </p:nvCxnSpPr>
          <p:spPr>
            <a:xfrm flipV="1">
              <a:off x="7814501" y="5471379"/>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24E20442-0BD4-4F5B-9496-F0526AAF40AA}"/>
                </a:ext>
              </a:extLst>
            </p:cNvPr>
            <p:cNvSpPr/>
            <p:nvPr/>
          </p:nvSpPr>
          <p:spPr>
            <a:xfrm>
              <a:off x="8297888" y="568265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21" name="TextBox 120">
              <a:extLst>
                <a:ext uri="{FF2B5EF4-FFF2-40B4-BE49-F238E27FC236}">
                  <a16:creationId xmlns:a16="http://schemas.microsoft.com/office/drawing/2014/main" id="{28FB0454-0476-4ADA-A62E-25961A68CA81}"/>
                </a:ext>
              </a:extLst>
            </p:cNvPr>
            <p:cNvSpPr txBox="1"/>
            <p:nvPr/>
          </p:nvSpPr>
          <p:spPr>
            <a:xfrm>
              <a:off x="8247294" y="5937139"/>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22" name="Oval 121">
              <a:extLst>
                <a:ext uri="{FF2B5EF4-FFF2-40B4-BE49-F238E27FC236}">
                  <a16:creationId xmlns:a16="http://schemas.microsoft.com/office/drawing/2014/main" id="{47892173-5DC1-402F-B025-19D150EEEC7B}"/>
                </a:ext>
              </a:extLst>
            </p:cNvPr>
            <p:cNvSpPr/>
            <p:nvPr/>
          </p:nvSpPr>
          <p:spPr>
            <a:xfrm>
              <a:off x="8297887" y="5199642"/>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23" name="Straight Arrow Connector 122">
              <a:extLst>
                <a:ext uri="{FF2B5EF4-FFF2-40B4-BE49-F238E27FC236}">
                  <a16:creationId xmlns:a16="http://schemas.microsoft.com/office/drawing/2014/main" id="{41818046-559B-48BB-9BE8-592F9476E636}"/>
                </a:ext>
              </a:extLst>
            </p:cNvPr>
            <p:cNvCxnSpPr>
              <a:cxnSpLocks/>
              <a:stCxn id="122" idx="0"/>
              <a:endCxn id="142" idx="4"/>
            </p:cNvCxnSpPr>
            <p:nvPr/>
          </p:nvCxnSpPr>
          <p:spPr>
            <a:xfrm flipV="1">
              <a:off x="8435209" y="4833472"/>
              <a:ext cx="11369" cy="36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A644591E-5102-4B2A-A8EE-444BF1D58A91}"/>
                </a:ext>
              </a:extLst>
            </p:cNvPr>
            <p:cNvSpPr/>
            <p:nvPr/>
          </p:nvSpPr>
          <p:spPr>
            <a:xfrm>
              <a:off x="8297887" y="4043333"/>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cxnSp>
          <p:nvCxnSpPr>
            <p:cNvPr id="125" name="Straight Arrow Connector 124">
              <a:extLst>
                <a:ext uri="{FF2B5EF4-FFF2-40B4-BE49-F238E27FC236}">
                  <a16:creationId xmlns:a16="http://schemas.microsoft.com/office/drawing/2014/main" id="{7CD3EDC8-4129-4465-A00B-FA185E0B996D}"/>
                </a:ext>
              </a:extLst>
            </p:cNvPr>
            <p:cNvCxnSpPr>
              <a:stCxn id="120" idx="0"/>
              <a:endCxn id="122" idx="4"/>
            </p:cNvCxnSpPr>
            <p:nvPr/>
          </p:nvCxnSpPr>
          <p:spPr>
            <a:xfrm flipH="1" flipV="1">
              <a:off x="8435209" y="5467823"/>
              <a:ext cx="1" cy="214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93C97373-123E-45FB-8704-A1B4677F14DC}"/>
                </a:ext>
              </a:extLst>
            </p:cNvPr>
            <p:cNvSpPr txBox="1"/>
            <p:nvPr/>
          </p:nvSpPr>
          <p:spPr>
            <a:xfrm>
              <a:off x="8247294" y="3815979"/>
              <a:ext cx="443887" cy="198303"/>
            </a:xfrm>
            <a:prstGeom prst="rect">
              <a:avLst/>
            </a:prstGeom>
            <a:noFill/>
          </p:spPr>
          <p:txBody>
            <a:bodyPr wrap="square" rtlCol="0">
              <a:spAutoFit/>
            </a:bodyPr>
            <a:lstStyle/>
            <a:p>
              <a:pPr defTabSz="762015">
                <a:defRPr/>
              </a:pPr>
              <a:r>
                <a:rPr lang="en-US" sz="1333" dirty="0">
                  <a:solidFill>
                    <a:srgbClr val="000000"/>
                  </a:solidFill>
                </a:rPr>
                <a:t>the</a:t>
              </a:r>
            </a:p>
          </p:txBody>
        </p:sp>
        <p:sp>
          <p:nvSpPr>
            <p:cNvPr id="127" name="Oval 126">
              <a:extLst>
                <a:ext uri="{FF2B5EF4-FFF2-40B4-BE49-F238E27FC236}">
                  <a16:creationId xmlns:a16="http://schemas.microsoft.com/office/drawing/2014/main" id="{585C8610-E3CE-49F6-917A-A862C7E8DB6F}"/>
                </a:ext>
              </a:extLst>
            </p:cNvPr>
            <p:cNvSpPr/>
            <p:nvPr/>
          </p:nvSpPr>
          <p:spPr>
            <a:xfrm>
              <a:off x="8891086" y="5692491"/>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28" name="TextBox 127">
              <a:extLst>
                <a:ext uri="{FF2B5EF4-FFF2-40B4-BE49-F238E27FC236}">
                  <a16:creationId xmlns:a16="http://schemas.microsoft.com/office/drawing/2014/main" id="{234CAF6F-0B16-42DE-BEA0-984A69A38F4E}"/>
                </a:ext>
              </a:extLst>
            </p:cNvPr>
            <p:cNvSpPr txBox="1"/>
            <p:nvPr/>
          </p:nvSpPr>
          <p:spPr>
            <a:xfrm>
              <a:off x="8841841" y="5949467"/>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29" name="Oval 128">
              <a:extLst>
                <a:ext uri="{FF2B5EF4-FFF2-40B4-BE49-F238E27FC236}">
                  <a16:creationId xmlns:a16="http://schemas.microsoft.com/office/drawing/2014/main" id="{A9D75F48-FF60-458E-A266-35C447E2ADF8}"/>
                </a:ext>
              </a:extLst>
            </p:cNvPr>
            <p:cNvSpPr/>
            <p:nvPr/>
          </p:nvSpPr>
          <p:spPr>
            <a:xfrm>
              <a:off x="8891086" y="521058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30" name="Straight Arrow Connector 129">
              <a:extLst>
                <a:ext uri="{FF2B5EF4-FFF2-40B4-BE49-F238E27FC236}">
                  <a16:creationId xmlns:a16="http://schemas.microsoft.com/office/drawing/2014/main" id="{BB0F2CED-6B3F-46B5-A79F-D0D56FA8BD34}"/>
                </a:ext>
              </a:extLst>
            </p:cNvPr>
            <p:cNvCxnSpPr>
              <a:cxnSpLocks/>
              <a:stCxn id="129" idx="0"/>
              <a:endCxn id="143" idx="4"/>
            </p:cNvCxnSpPr>
            <p:nvPr/>
          </p:nvCxnSpPr>
          <p:spPr>
            <a:xfrm flipV="1">
              <a:off x="9028408" y="4837044"/>
              <a:ext cx="3965" cy="37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526DC0BB-C7D4-4F88-AA25-3F82C5747AFE}"/>
                </a:ext>
              </a:extLst>
            </p:cNvPr>
            <p:cNvSpPr/>
            <p:nvPr/>
          </p:nvSpPr>
          <p:spPr>
            <a:xfrm>
              <a:off x="8891085" y="405316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32" name="TextBox 131">
              <a:extLst>
                <a:ext uri="{FF2B5EF4-FFF2-40B4-BE49-F238E27FC236}">
                  <a16:creationId xmlns:a16="http://schemas.microsoft.com/office/drawing/2014/main" id="{BCBA634F-026F-472F-B76E-58C9FE87F21C}"/>
                </a:ext>
              </a:extLst>
            </p:cNvPr>
            <p:cNvSpPr txBox="1"/>
            <p:nvPr/>
          </p:nvSpPr>
          <p:spPr>
            <a:xfrm>
              <a:off x="8867362" y="3822069"/>
              <a:ext cx="443887" cy="198303"/>
            </a:xfrm>
            <a:prstGeom prst="rect">
              <a:avLst/>
            </a:prstGeom>
            <a:noFill/>
          </p:spPr>
          <p:txBody>
            <a:bodyPr wrap="square" rtlCol="0">
              <a:spAutoFit/>
            </a:bodyPr>
            <a:lstStyle/>
            <a:p>
              <a:pPr defTabSz="762015">
                <a:defRPr/>
              </a:pPr>
              <a:r>
                <a:rPr lang="en-US" sz="1333" dirty="0">
                  <a:solidFill>
                    <a:srgbClr val="000000"/>
                  </a:solidFill>
                </a:rPr>
                <a:t>sat</a:t>
              </a:r>
            </a:p>
          </p:txBody>
        </p:sp>
        <p:cxnSp>
          <p:nvCxnSpPr>
            <p:cNvPr id="133" name="Straight Arrow Connector 132">
              <a:extLst>
                <a:ext uri="{FF2B5EF4-FFF2-40B4-BE49-F238E27FC236}">
                  <a16:creationId xmlns:a16="http://schemas.microsoft.com/office/drawing/2014/main" id="{1C28AE55-4760-4BC6-98B2-EACA04B50074}"/>
                </a:ext>
              </a:extLst>
            </p:cNvPr>
            <p:cNvCxnSpPr>
              <a:stCxn id="127" idx="0"/>
              <a:endCxn id="129" idx="4"/>
            </p:cNvCxnSpPr>
            <p:nvPr/>
          </p:nvCxnSpPr>
          <p:spPr>
            <a:xfrm flipV="1">
              <a:off x="9028408" y="5478766"/>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590097EB-B284-4789-A613-7729B618E298}"/>
                </a:ext>
              </a:extLst>
            </p:cNvPr>
            <p:cNvSpPr/>
            <p:nvPr/>
          </p:nvSpPr>
          <p:spPr>
            <a:xfrm>
              <a:off x="9511795" y="569004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35" name="TextBox 134">
              <a:extLst>
                <a:ext uri="{FF2B5EF4-FFF2-40B4-BE49-F238E27FC236}">
                  <a16:creationId xmlns:a16="http://schemas.microsoft.com/office/drawing/2014/main" id="{79434BE4-A7C9-4C22-99BD-39C007477FB8}"/>
                </a:ext>
              </a:extLst>
            </p:cNvPr>
            <p:cNvSpPr txBox="1"/>
            <p:nvPr/>
          </p:nvSpPr>
          <p:spPr>
            <a:xfrm>
              <a:off x="9462550" y="5927442"/>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36" name="Oval 135">
              <a:extLst>
                <a:ext uri="{FF2B5EF4-FFF2-40B4-BE49-F238E27FC236}">
                  <a16:creationId xmlns:a16="http://schemas.microsoft.com/office/drawing/2014/main" id="{DD0EABFB-5C67-4215-B6B8-A319AB9B5225}"/>
                </a:ext>
              </a:extLst>
            </p:cNvPr>
            <p:cNvSpPr/>
            <p:nvPr/>
          </p:nvSpPr>
          <p:spPr>
            <a:xfrm>
              <a:off x="9511795" y="5208140"/>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37" name="Straight Arrow Connector 136">
              <a:extLst>
                <a:ext uri="{FF2B5EF4-FFF2-40B4-BE49-F238E27FC236}">
                  <a16:creationId xmlns:a16="http://schemas.microsoft.com/office/drawing/2014/main" id="{5A95B2A3-1FE4-4D8B-B0A7-F6FCEAD7F338}"/>
                </a:ext>
              </a:extLst>
            </p:cNvPr>
            <p:cNvCxnSpPr>
              <a:cxnSpLocks/>
              <a:stCxn id="136" idx="0"/>
              <a:endCxn id="144" idx="4"/>
            </p:cNvCxnSpPr>
            <p:nvPr/>
          </p:nvCxnSpPr>
          <p:spPr>
            <a:xfrm flipV="1">
              <a:off x="9649117" y="4826330"/>
              <a:ext cx="4767" cy="38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0194B2F6-753C-49BB-8CB0-67D78D2FB165}"/>
                </a:ext>
              </a:extLst>
            </p:cNvPr>
            <p:cNvSpPr/>
            <p:nvPr/>
          </p:nvSpPr>
          <p:spPr>
            <a:xfrm>
              <a:off x="9511794" y="4050720"/>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cxnSp>
          <p:nvCxnSpPr>
            <p:cNvPr id="139" name="Straight Arrow Connector 138">
              <a:extLst>
                <a:ext uri="{FF2B5EF4-FFF2-40B4-BE49-F238E27FC236}">
                  <a16:creationId xmlns:a16="http://schemas.microsoft.com/office/drawing/2014/main" id="{D77C4E26-2C19-44AB-9548-D977F7434AE3}"/>
                </a:ext>
              </a:extLst>
            </p:cNvPr>
            <p:cNvCxnSpPr>
              <a:stCxn id="134" idx="0"/>
              <a:endCxn id="136" idx="4"/>
            </p:cNvCxnSpPr>
            <p:nvPr/>
          </p:nvCxnSpPr>
          <p:spPr>
            <a:xfrm flipV="1">
              <a:off x="9649117" y="5476321"/>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0452FF70-6D0A-4125-9809-76B900F883B9}"/>
                </a:ext>
              </a:extLst>
            </p:cNvPr>
            <p:cNvSpPr txBox="1"/>
            <p:nvPr/>
          </p:nvSpPr>
          <p:spPr>
            <a:xfrm>
              <a:off x="9484283" y="3828496"/>
              <a:ext cx="443887" cy="198303"/>
            </a:xfrm>
            <a:prstGeom prst="rect">
              <a:avLst/>
            </a:prstGeom>
            <a:noFill/>
          </p:spPr>
          <p:txBody>
            <a:bodyPr wrap="square" rtlCol="0">
              <a:spAutoFit/>
            </a:bodyPr>
            <a:lstStyle/>
            <a:p>
              <a:pPr defTabSz="762015">
                <a:defRPr/>
              </a:pPr>
              <a:r>
                <a:rPr lang="en-US" sz="1333" dirty="0">
                  <a:solidFill>
                    <a:srgbClr val="000000"/>
                  </a:solidFill>
                </a:rPr>
                <a:t>on</a:t>
              </a:r>
            </a:p>
          </p:txBody>
        </p:sp>
        <p:sp>
          <p:nvSpPr>
            <p:cNvPr id="141" name="Oval 140">
              <a:extLst>
                <a:ext uri="{FF2B5EF4-FFF2-40B4-BE49-F238E27FC236}">
                  <a16:creationId xmlns:a16="http://schemas.microsoft.com/office/drawing/2014/main" id="{AD0F0223-B7A4-495A-85A9-A40F76C11718}"/>
                </a:ext>
              </a:extLst>
            </p:cNvPr>
            <p:cNvSpPr/>
            <p:nvPr/>
          </p:nvSpPr>
          <p:spPr>
            <a:xfrm>
              <a:off x="7681793" y="454505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42" name="Oval 141">
              <a:extLst>
                <a:ext uri="{FF2B5EF4-FFF2-40B4-BE49-F238E27FC236}">
                  <a16:creationId xmlns:a16="http://schemas.microsoft.com/office/drawing/2014/main" id="{5F319D67-0EA8-43A6-A37A-5E3C3EE99604}"/>
                </a:ext>
              </a:extLst>
            </p:cNvPr>
            <p:cNvSpPr/>
            <p:nvPr/>
          </p:nvSpPr>
          <p:spPr>
            <a:xfrm>
              <a:off x="8309256" y="4565291"/>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43" name="Oval 142">
              <a:extLst>
                <a:ext uri="{FF2B5EF4-FFF2-40B4-BE49-F238E27FC236}">
                  <a16:creationId xmlns:a16="http://schemas.microsoft.com/office/drawing/2014/main" id="{CE83079A-A848-48F4-B753-78DED5F843EF}"/>
                </a:ext>
              </a:extLst>
            </p:cNvPr>
            <p:cNvSpPr/>
            <p:nvPr/>
          </p:nvSpPr>
          <p:spPr>
            <a:xfrm>
              <a:off x="8895051" y="4568863"/>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44" name="Oval 143">
              <a:extLst>
                <a:ext uri="{FF2B5EF4-FFF2-40B4-BE49-F238E27FC236}">
                  <a16:creationId xmlns:a16="http://schemas.microsoft.com/office/drawing/2014/main" id="{432EF64F-26F2-4C54-BEE5-D1B46C512B75}"/>
                </a:ext>
              </a:extLst>
            </p:cNvPr>
            <p:cNvSpPr/>
            <p:nvPr/>
          </p:nvSpPr>
          <p:spPr>
            <a:xfrm>
              <a:off x="9516562" y="455814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cxnSp>
          <p:nvCxnSpPr>
            <p:cNvPr id="145" name="Straight Arrow Connector 144">
              <a:extLst>
                <a:ext uri="{FF2B5EF4-FFF2-40B4-BE49-F238E27FC236}">
                  <a16:creationId xmlns:a16="http://schemas.microsoft.com/office/drawing/2014/main" id="{C09A78CC-83E5-4F71-81D4-2C26E5F6E6DC}"/>
                </a:ext>
              </a:extLst>
            </p:cNvPr>
            <p:cNvCxnSpPr>
              <a:stCxn id="141" idx="0"/>
              <a:endCxn id="117" idx="4"/>
            </p:cNvCxnSpPr>
            <p:nvPr/>
          </p:nvCxnSpPr>
          <p:spPr>
            <a:xfrm flipH="1" flipV="1">
              <a:off x="7814500" y="4313959"/>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294D040B-D4B6-461F-9593-D0432AFE0335}"/>
                </a:ext>
              </a:extLst>
            </p:cNvPr>
            <p:cNvCxnSpPr/>
            <p:nvPr/>
          </p:nvCxnSpPr>
          <p:spPr>
            <a:xfrm flipH="1" flipV="1">
              <a:off x="8431526" y="4315334"/>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39A7942-AB10-4E94-91D8-956EBEAE2A6E}"/>
                </a:ext>
              </a:extLst>
            </p:cNvPr>
            <p:cNvCxnSpPr/>
            <p:nvPr/>
          </p:nvCxnSpPr>
          <p:spPr>
            <a:xfrm flipH="1" flipV="1">
              <a:off x="9030390" y="4328519"/>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CF8D518-F960-48C6-A353-BCA52DB535A2}"/>
                </a:ext>
              </a:extLst>
            </p:cNvPr>
            <p:cNvCxnSpPr/>
            <p:nvPr/>
          </p:nvCxnSpPr>
          <p:spPr>
            <a:xfrm flipH="1" flipV="1">
              <a:off x="9644500" y="4322755"/>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51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6" grpId="0"/>
      <p:bldP spid="77" grpId="0"/>
      <p:bldP spid="104" grpId="0"/>
      <p:bldP spid="105" grpId="0"/>
      <p:bldP spid="106" grpId="0"/>
      <p:bldP spid="107" grpId="0"/>
      <p:bldP spid="108" grpId="0"/>
      <p:bldP spid="109" grpId="0"/>
      <p:bldP spid="110" grpId="0"/>
      <p:bldP spid="1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Glove</a:t>
            </a:r>
            <a:endParaRPr lang="en-US" dirty="0">
              <a:latin typeface="Trebuchet MS"/>
            </a:endParaRPr>
          </a:p>
        </p:txBody>
      </p:sp>
    </p:spTree>
    <p:extLst>
      <p:ext uri="{BB962C8B-B14F-4D97-AF65-F5344CB8AC3E}">
        <p14:creationId xmlns:p14="http://schemas.microsoft.com/office/powerpoint/2010/main" val="26507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3" name="Content Placeholder 2">
            <a:extLst>
              <a:ext uri="{FF2B5EF4-FFF2-40B4-BE49-F238E27FC236}">
                <a16:creationId xmlns:a16="http://schemas.microsoft.com/office/drawing/2014/main" id="{FECF1B97-5E23-477E-B002-18F1AD278CB0}"/>
              </a:ext>
            </a:extLst>
          </p:cNvPr>
          <p:cNvSpPr>
            <a:spLocks noGrp="1"/>
          </p:cNvSpPr>
          <p:nvPr>
            <p:ph idx="1"/>
          </p:nvPr>
        </p:nvSpPr>
        <p:spPr>
          <a:xfrm>
            <a:off x="853440" y="3369196"/>
            <a:ext cx="16581120" cy="6198208"/>
          </a:xfrm>
        </p:spPr>
        <p:txBody>
          <a:bodyPr/>
          <a:lstStyle/>
          <a:p>
            <a:pPr marL="0" indent="0" algn="ctr">
              <a:buNone/>
            </a:pPr>
            <a:r>
              <a:rPr lang="en-GB" dirty="0"/>
              <a:t>To learn vectors for words such that their dot product is proportional to their probability of co-</a:t>
            </a:r>
            <a:r>
              <a:rPr lang="en-GB" dirty="0" err="1"/>
              <a:t>occurence</a:t>
            </a:r>
            <a:endParaRPr lang="en-US" dirty="0"/>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The objective</a:t>
            </a:r>
            <a:endParaRPr lang="en-US" dirty="0"/>
          </a:p>
        </p:txBody>
      </p:sp>
      <p:sp>
        <p:nvSpPr>
          <p:cNvPr id="12" name="TextBox 11">
            <a:extLst>
              <a:ext uri="{FF2B5EF4-FFF2-40B4-BE49-F238E27FC236}">
                <a16:creationId xmlns:a16="http://schemas.microsoft.com/office/drawing/2014/main" id="{A091C10D-5F13-47CC-8550-0D4F7FB0FAA1}"/>
              </a:ext>
            </a:extLst>
          </p:cNvPr>
          <p:cNvSpPr txBox="1"/>
          <p:nvPr/>
        </p:nvSpPr>
        <p:spPr>
          <a:xfrm>
            <a:off x="1" y="9567404"/>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pic>
        <p:nvPicPr>
          <p:cNvPr id="7" name="Picture 6">
            <a:extLst>
              <a:ext uri="{FF2B5EF4-FFF2-40B4-BE49-F238E27FC236}">
                <a16:creationId xmlns:a16="http://schemas.microsoft.com/office/drawing/2014/main" id="{2286CED6-A122-4C9A-8F55-C586836855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9152" y="5143501"/>
            <a:ext cx="11675233" cy="2621712"/>
          </a:xfrm>
          <a:prstGeom prst="rect">
            <a:avLst/>
          </a:prstGeom>
        </p:spPr>
      </p:pic>
    </p:spTree>
    <p:extLst>
      <p:ext uri="{BB962C8B-B14F-4D97-AF65-F5344CB8AC3E}">
        <p14:creationId xmlns:p14="http://schemas.microsoft.com/office/powerpoint/2010/main" val="36818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pic>
        <p:nvPicPr>
          <p:cNvPr id="5" name="Content Placeholder 4">
            <a:extLst>
              <a:ext uri="{FF2B5EF4-FFF2-40B4-BE49-F238E27FC236}">
                <a16:creationId xmlns:a16="http://schemas.microsoft.com/office/drawing/2014/main" id="{B6CA4672-08B6-484D-9F8C-FFCEC8516A21}"/>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924622" y="3368147"/>
            <a:ext cx="12438757" cy="6199187"/>
          </a:xfrm>
          <a:prstGeom prst="rect">
            <a:avLst/>
          </a:prstGeom>
        </p:spPr>
      </p:pic>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The objective</a:t>
            </a:r>
            <a:endParaRPr lang="en-US" dirty="0"/>
          </a:p>
        </p:txBody>
      </p:sp>
      <p:sp>
        <p:nvSpPr>
          <p:cNvPr id="12" name="TextBox 11">
            <a:extLst>
              <a:ext uri="{FF2B5EF4-FFF2-40B4-BE49-F238E27FC236}">
                <a16:creationId xmlns:a16="http://schemas.microsoft.com/office/drawing/2014/main" id="{A091C10D-5F13-47CC-8550-0D4F7FB0FAA1}"/>
              </a:ext>
            </a:extLst>
          </p:cNvPr>
          <p:cNvSpPr txBox="1"/>
          <p:nvPr/>
        </p:nvSpPr>
        <p:spPr>
          <a:xfrm>
            <a:off x="1" y="9567404"/>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spTree>
    <p:extLst>
      <p:ext uri="{BB962C8B-B14F-4D97-AF65-F5344CB8AC3E}">
        <p14:creationId xmlns:p14="http://schemas.microsoft.com/office/powerpoint/2010/main" val="170319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Properties</a:t>
            </a:r>
            <a:endParaRPr lang="en-US" dirty="0"/>
          </a:p>
        </p:txBody>
      </p:sp>
      <p:pic>
        <p:nvPicPr>
          <p:cNvPr id="1026" name="Picture 2">
            <a:extLst>
              <a:ext uri="{FF2B5EF4-FFF2-40B4-BE49-F238E27FC236}">
                <a16:creationId xmlns:a16="http://schemas.microsoft.com/office/drawing/2014/main" id="{658B588C-80BE-43F7-B01B-AE9A83388B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80453" y="4537347"/>
            <a:ext cx="4363548" cy="33903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51AEB4-F051-4A17-B28F-4C9D87E0570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69399" y="4537347"/>
            <a:ext cx="4374885" cy="33903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ABA254F-7ADA-4CD2-B6EC-AC8DC391E27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1514" y="4537347"/>
            <a:ext cx="4352212" cy="33903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EBF262D-4CE9-4E19-A5E0-3339F160FFE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69683" y="4537347"/>
            <a:ext cx="4346980" cy="33903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DBA236-B7CD-4A31-A7D3-464FE66FBC8A}"/>
              </a:ext>
            </a:extLst>
          </p:cNvPr>
          <p:cNvSpPr txBox="1"/>
          <p:nvPr/>
        </p:nvSpPr>
        <p:spPr>
          <a:xfrm>
            <a:off x="1" y="9567404"/>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sp>
        <p:nvSpPr>
          <p:cNvPr id="9" name="TextBox 8">
            <a:extLst>
              <a:ext uri="{FF2B5EF4-FFF2-40B4-BE49-F238E27FC236}">
                <a16:creationId xmlns:a16="http://schemas.microsoft.com/office/drawing/2014/main" id="{4C386585-C5F9-4AD0-A85C-D96717627CFA}"/>
              </a:ext>
            </a:extLst>
          </p:cNvPr>
          <p:cNvSpPr txBox="1"/>
          <p:nvPr/>
        </p:nvSpPr>
        <p:spPr>
          <a:xfrm>
            <a:off x="1464437" y="8132014"/>
            <a:ext cx="194636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dirty="0">
                <a:solidFill>
                  <a:schemeClr val="bg1"/>
                </a:solidFill>
              </a:rPr>
              <a:t>Company - CEO</a:t>
            </a:r>
            <a:endParaRPr lang="en-US" sz="2000" dirty="0">
              <a:solidFill>
                <a:schemeClr val="bg1"/>
              </a:solidFill>
            </a:endParaRPr>
          </a:p>
        </p:txBody>
      </p:sp>
      <p:sp>
        <p:nvSpPr>
          <p:cNvPr id="10" name="TextBox 9">
            <a:extLst>
              <a:ext uri="{FF2B5EF4-FFF2-40B4-BE49-F238E27FC236}">
                <a16:creationId xmlns:a16="http://schemas.microsoft.com/office/drawing/2014/main" id="{41141753-A3D7-4D11-962B-B207E1AE75BC}"/>
              </a:ext>
            </a:extLst>
          </p:cNvPr>
          <p:cNvSpPr txBox="1"/>
          <p:nvPr/>
        </p:nvSpPr>
        <p:spPr>
          <a:xfrm>
            <a:off x="5371091" y="8132014"/>
            <a:ext cx="318228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dirty="0">
                <a:solidFill>
                  <a:schemeClr val="bg1"/>
                </a:solidFill>
              </a:rPr>
              <a:t>Comparative - Superlative</a:t>
            </a:r>
            <a:endParaRPr lang="en-US" sz="2000" dirty="0">
              <a:solidFill>
                <a:schemeClr val="bg1"/>
              </a:solidFill>
            </a:endParaRPr>
          </a:p>
        </p:txBody>
      </p:sp>
      <p:sp>
        <p:nvSpPr>
          <p:cNvPr id="11" name="TextBox 10">
            <a:extLst>
              <a:ext uri="{FF2B5EF4-FFF2-40B4-BE49-F238E27FC236}">
                <a16:creationId xmlns:a16="http://schemas.microsoft.com/office/drawing/2014/main" id="{92297807-4A01-4AB6-98C5-134935718E9A}"/>
              </a:ext>
            </a:extLst>
          </p:cNvPr>
          <p:cNvSpPr txBox="1"/>
          <p:nvPr/>
        </p:nvSpPr>
        <p:spPr>
          <a:xfrm>
            <a:off x="10596160" y="8132014"/>
            <a:ext cx="172136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dirty="0">
                <a:solidFill>
                  <a:schemeClr val="bg1"/>
                </a:solidFill>
              </a:rPr>
              <a:t>Man - Woman</a:t>
            </a:r>
            <a:endParaRPr lang="en-US" sz="2000" dirty="0">
              <a:solidFill>
                <a:schemeClr val="bg1"/>
              </a:solidFill>
            </a:endParaRPr>
          </a:p>
        </p:txBody>
      </p:sp>
      <p:sp>
        <p:nvSpPr>
          <p:cNvPr id="12" name="TextBox 11">
            <a:extLst>
              <a:ext uri="{FF2B5EF4-FFF2-40B4-BE49-F238E27FC236}">
                <a16:creationId xmlns:a16="http://schemas.microsoft.com/office/drawing/2014/main" id="{0BC7484C-465F-434A-8FEA-BEDAC89249EF}"/>
              </a:ext>
            </a:extLst>
          </p:cNvPr>
          <p:cNvSpPr txBox="1"/>
          <p:nvPr/>
        </p:nvSpPr>
        <p:spPr>
          <a:xfrm>
            <a:off x="14994839" y="8132014"/>
            <a:ext cx="189667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dirty="0">
                <a:solidFill>
                  <a:schemeClr val="bg1"/>
                </a:solidFill>
              </a:rPr>
              <a:t>City – Zip Code</a:t>
            </a:r>
            <a:endParaRPr lang="en-US" sz="2000" dirty="0">
              <a:solidFill>
                <a:schemeClr val="bg1"/>
              </a:solidFill>
            </a:endParaRPr>
          </a:p>
        </p:txBody>
      </p:sp>
    </p:spTree>
    <p:extLst>
      <p:ext uri="{BB962C8B-B14F-4D97-AF65-F5344CB8AC3E}">
        <p14:creationId xmlns:p14="http://schemas.microsoft.com/office/powerpoint/2010/main" val="119114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1663-0308-4A84-BC00-75BD9BBA228E}"/>
              </a:ext>
            </a:extLst>
          </p:cNvPr>
          <p:cNvSpPr>
            <a:spLocks noGrp="1"/>
          </p:cNvSpPr>
          <p:nvPr>
            <p:ph type="title"/>
          </p:nvPr>
        </p:nvSpPr>
        <p:spPr/>
        <p:txBody>
          <a:bodyPr/>
          <a:lstStyle/>
          <a:p>
            <a:r>
              <a:rPr lang="en-US"/>
              <a:t>NLP tasks</a:t>
            </a:r>
          </a:p>
        </p:txBody>
      </p:sp>
      <p:sp>
        <p:nvSpPr>
          <p:cNvPr id="4" name="Text Placeholder 3">
            <a:extLst>
              <a:ext uri="{FF2B5EF4-FFF2-40B4-BE49-F238E27FC236}">
                <a16:creationId xmlns:a16="http://schemas.microsoft.com/office/drawing/2014/main" id="{3A253E8F-0D98-4C42-B989-E2846C26BB70}"/>
              </a:ext>
            </a:extLst>
          </p:cNvPr>
          <p:cNvSpPr>
            <a:spLocks noGrp="1"/>
          </p:cNvSpPr>
          <p:nvPr>
            <p:ph type="body" sz="quarter" idx="10"/>
          </p:nvPr>
        </p:nvSpPr>
        <p:spPr/>
        <p:txBody>
          <a:bodyPr/>
          <a:lstStyle/>
          <a:p>
            <a:r>
              <a:rPr lang="en-US"/>
              <a:t>“Tasks” refer to specific textual language applications</a:t>
            </a:r>
          </a:p>
        </p:txBody>
      </p:sp>
      <p:graphicFrame>
        <p:nvGraphicFramePr>
          <p:cNvPr id="8" name="Table 7">
            <a:extLst>
              <a:ext uri="{FF2B5EF4-FFF2-40B4-BE49-F238E27FC236}">
                <a16:creationId xmlns:a16="http://schemas.microsoft.com/office/drawing/2014/main" id="{B8F42D2D-142B-491C-B87D-84758D7982CD}"/>
              </a:ext>
            </a:extLst>
          </p:cNvPr>
          <p:cNvGraphicFramePr>
            <a:graphicFrameLocks noGrp="1"/>
          </p:cNvGraphicFramePr>
          <p:nvPr>
            <p:extLst>
              <p:ext uri="{D42A27DB-BD31-4B8C-83A1-F6EECF244321}">
                <p14:modId xmlns:p14="http://schemas.microsoft.com/office/powerpoint/2010/main" val="995290990"/>
              </p:ext>
            </p:extLst>
          </p:nvPr>
        </p:nvGraphicFramePr>
        <p:xfrm>
          <a:off x="830580" y="2577755"/>
          <a:ext cx="16626840" cy="3217334"/>
        </p:xfrm>
        <a:graphic>
          <a:graphicData uri="http://schemas.openxmlformats.org/drawingml/2006/table">
            <a:tbl>
              <a:tblPr firstRow="1" bandRow="1">
                <a:tableStyleId>{5C22544A-7EE6-4342-B048-85BDC9FD1C3A}</a:tableStyleId>
              </a:tblPr>
              <a:tblGrid>
                <a:gridCol w="4156710">
                  <a:extLst>
                    <a:ext uri="{9D8B030D-6E8A-4147-A177-3AD203B41FA5}">
                      <a16:colId xmlns:a16="http://schemas.microsoft.com/office/drawing/2014/main" val="3103580949"/>
                    </a:ext>
                  </a:extLst>
                </a:gridCol>
                <a:gridCol w="4156710">
                  <a:extLst>
                    <a:ext uri="{9D8B030D-6E8A-4147-A177-3AD203B41FA5}">
                      <a16:colId xmlns:a16="http://schemas.microsoft.com/office/drawing/2014/main" val="4174684688"/>
                    </a:ext>
                  </a:extLst>
                </a:gridCol>
                <a:gridCol w="4156710">
                  <a:extLst>
                    <a:ext uri="{9D8B030D-6E8A-4147-A177-3AD203B41FA5}">
                      <a16:colId xmlns:a16="http://schemas.microsoft.com/office/drawing/2014/main" val="3053726270"/>
                    </a:ext>
                  </a:extLst>
                </a:gridCol>
                <a:gridCol w="4156710">
                  <a:extLst>
                    <a:ext uri="{9D8B030D-6E8A-4147-A177-3AD203B41FA5}">
                      <a16:colId xmlns:a16="http://schemas.microsoft.com/office/drawing/2014/main" val="2918861403"/>
                    </a:ext>
                  </a:extLst>
                </a:gridCol>
              </a:tblGrid>
              <a:tr h="618067">
                <a:tc>
                  <a:txBody>
                    <a:bodyPr/>
                    <a:lstStyle/>
                    <a:p>
                      <a:pPr algn="ctr"/>
                      <a:r>
                        <a:rPr lang="en-US" sz="2000">
                          <a:solidFill>
                            <a:schemeClr val="tx1"/>
                          </a:solidFill>
                        </a:rPr>
                        <a:t>Machine Translation</a:t>
                      </a:r>
                    </a:p>
                  </a:txBody>
                  <a:tcPr marL="152400" marR="152400" marT="76200" marB="76200">
                    <a:lnR w="12700" cap="flat" cmpd="sng" algn="ctr">
                      <a:solidFill>
                        <a:schemeClr val="tx1">
                          <a:lumMod val="85000"/>
                        </a:schemeClr>
                      </a:solidFill>
                      <a:prstDash val="solid"/>
                      <a:round/>
                      <a:headEnd type="none" w="med" len="med"/>
                      <a:tailEnd type="none" w="med" len="med"/>
                    </a:lnR>
                    <a:solidFill>
                      <a:schemeClr val="tx1">
                        <a:lumMod val="75000"/>
                      </a:schemeClr>
                    </a:solidFill>
                  </a:tcPr>
                </a:tc>
                <a:tc>
                  <a:txBody>
                    <a:bodyPr/>
                    <a:lstStyle/>
                    <a:p>
                      <a:pPr algn="ctr"/>
                      <a:r>
                        <a:rPr lang="en-US" sz="2000">
                          <a:solidFill>
                            <a:schemeClr val="tx1"/>
                          </a:solidFill>
                        </a:rPr>
                        <a:t>Sentiment Analysis</a:t>
                      </a:r>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solidFill>
                      <a:schemeClr val="tx1">
                        <a:lumMod val="75000"/>
                      </a:schemeClr>
                    </a:solidFill>
                  </a:tcPr>
                </a:tc>
                <a:tc>
                  <a:txBody>
                    <a:bodyPr/>
                    <a:lstStyle/>
                    <a:p>
                      <a:pPr algn="ctr"/>
                      <a:r>
                        <a:rPr lang="en-US" sz="2000">
                          <a:solidFill>
                            <a:schemeClr val="tx1"/>
                          </a:solidFill>
                        </a:rPr>
                        <a:t>Question Answering</a:t>
                      </a:r>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solidFill>
                      <a:schemeClr val="tx1">
                        <a:lumMod val="75000"/>
                      </a:schemeClr>
                    </a:solidFill>
                  </a:tcPr>
                </a:tc>
                <a:tc>
                  <a:txBody>
                    <a:bodyPr/>
                    <a:lstStyle/>
                    <a:p>
                      <a:pPr algn="ctr"/>
                      <a:r>
                        <a:rPr lang="en-US" sz="2000">
                          <a:solidFill>
                            <a:schemeClr val="tx1"/>
                          </a:solidFill>
                        </a:rPr>
                        <a:t>Automatic Text Summarization</a:t>
                      </a:r>
                    </a:p>
                  </a:txBody>
                  <a:tcPr marL="152400" marR="152400" marT="76200" marB="76200">
                    <a:lnL w="12700" cap="flat" cmpd="sng" algn="ctr">
                      <a:solidFill>
                        <a:schemeClr val="tx1">
                          <a:lumMod val="85000"/>
                        </a:schemeClr>
                      </a:solidFill>
                      <a:prstDash val="solid"/>
                      <a:round/>
                      <a:headEnd type="none" w="med" len="med"/>
                      <a:tailEnd type="none" w="med" len="med"/>
                    </a:lnL>
                    <a:solidFill>
                      <a:schemeClr val="tx1">
                        <a:lumMod val="75000"/>
                      </a:schemeClr>
                    </a:solidFill>
                  </a:tcPr>
                </a:tc>
                <a:extLst>
                  <a:ext uri="{0D108BD9-81ED-4DB2-BD59-A6C34878D82A}">
                    <a16:rowId xmlns:a16="http://schemas.microsoft.com/office/drawing/2014/main" val="3900989208"/>
                  </a:ext>
                </a:extLst>
              </a:tr>
              <a:tr h="1981200">
                <a:tc>
                  <a:txBody>
                    <a:bodyPr/>
                    <a:lstStyle/>
                    <a:p>
                      <a:endParaRPr lang="en-US" sz="2000"/>
                    </a:p>
                    <a:p>
                      <a:endParaRPr lang="en-US" sz="2000"/>
                    </a:p>
                    <a:p>
                      <a:endParaRPr lang="en-US" sz="2000"/>
                    </a:p>
                    <a:p>
                      <a:endParaRPr lang="en-US" sz="2000"/>
                    </a:p>
                    <a:p>
                      <a:endParaRPr lang="en-US" sz="2000"/>
                    </a:p>
                    <a:p>
                      <a:endParaRPr lang="en-US" sz="2000"/>
                    </a:p>
                  </a:txBody>
                  <a:tcPr marL="152400" marR="152400" marT="76200" marB="76200">
                    <a:lnR w="12700" cap="flat" cmpd="sng" algn="ctr">
                      <a:solidFill>
                        <a:schemeClr val="tx1">
                          <a:lumMod val="85000"/>
                        </a:schemeClr>
                      </a:solidFill>
                      <a:prstDash val="solid"/>
                      <a:round/>
                      <a:headEnd type="none" w="med" len="med"/>
                      <a:tailEnd type="none" w="med" len="med"/>
                    </a:lnR>
                    <a:noFill/>
                  </a:tcPr>
                </a:tc>
                <a:tc>
                  <a:txBody>
                    <a:bodyPr/>
                    <a:lstStyle/>
                    <a:p>
                      <a:endParaRPr lang="en-US" sz="2000"/>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noFill/>
                  </a:tcPr>
                </a:tc>
                <a:tc>
                  <a:txBody>
                    <a:bodyPr/>
                    <a:lstStyle/>
                    <a:p>
                      <a:endParaRPr lang="en-US" sz="2000"/>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noFill/>
                  </a:tcPr>
                </a:tc>
                <a:tc>
                  <a:txBody>
                    <a:bodyPr/>
                    <a:lstStyle/>
                    <a:p>
                      <a:endParaRPr lang="en-US" sz="2000"/>
                    </a:p>
                  </a:txBody>
                  <a:tcPr marL="152400" marR="152400" marT="76200" marB="76200">
                    <a:lnL w="12700" cap="flat" cmpd="sng" algn="ctr">
                      <a:solidFill>
                        <a:schemeClr val="tx1">
                          <a:lumMod val="85000"/>
                        </a:schemeClr>
                      </a:solidFill>
                      <a:prstDash val="solid"/>
                      <a:round/>
                      <a:headEnd type="none" w="med" len="med"/>
                      <a:tailEnd type="none" w="med" len="med"/>
                    </a:lnL>
                    <a:noFill/>
                  </a:tcPr>
                </a:tc>
                <a:extLst>
                  <a:ext uri="{0D108BD9-81ED-4DB2-BD59-A6C34878D82A}">
                    <a16:rowId xmlns:a16="http://schemas.microsoft.com/office/drawing/2014/main" val="1398274630"/>
                  </a:ext>
                </a:extLst>
              </a:tr>
              <a:tr h="618067">
                <a:tc>
                  <a:txBody>
                    <a:bodyPr/>
                    <a:lstStyle/>
                    <a:p>
                      <a:pPr algn="ctr"/>
                      <a:endParaRPr lang="en-US" sz="2000">
                        <a:solidFill>
                          <a:schemeClr val="tx2"/>
                        </a:solidFill>
                      </a:endParaRPr>
                    </a:p>
                  </a:txBody>
                  <a:tcPr marL="152400" marR="152400" marT="76200" marB="76200">
                    <a:lnR w="12700" cap="flat" cmpd="sng" algn="ctr">
                      <a:solidFill>
                        <a:schemeClr val="tx1">
                          <a:lumMod val="85000"/>
                        </a:schemeClr>
                      </a:solidFill>
                      <a:prstDash val="solid"/>
                      <a:round/>
                      <a:headEnd type="none" w="med" len="med"/>
                      <a:tailEnd type="none" w="med" len="med"/>
                    </a:lnR>
                    <a:solidFill>
                      <a:schemeClr val="tx1">
                        <a:lumMod val="95000"/>
                      </a:schemeClr>
                    </a:solidFill>
                  </a:tcPr>
                </a:tc>
                <a:tc>
                  <a:txBody>
                    <a:bodyPr/>
                    <a:lstStyle/>
                    <a:p>
                      <a:pPr algn="ctr"/>
                      <a:endParaRPr lang="en-US" sz="2000">
                        <a:solidFill>
                          <a:schemeClr val="tx2"/>
                        </a:solidFill>
                      </a:endParaRPr>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solidFill>
                      <a:schemeClr val="tx1">
                        <a:lumMod val="95000"/>
                      </a:schemeClr>
                    </a:solidFill>
                  </a:tcPr>
                </a:tc>
                <a:tc>
                  <a:txBody>
                    <a:bodyPr/>
                    <a:lstStyle/>
                    <a:p>
                      <a:pPr algn="ctr"/>
                      <a:endParaRPr lang="en-US" sz="2000">
                        <a:solidFill>
                          <a:schemeClr val="tx2"/>
                        </a:solidFill>
                      </a:endParaRPr>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solidFill>
                      <a:schemeClr val="tx1">
                        <a:lumMod val="95000"/>
                      </a:schemeClr>
                    </a:solidFill>
                  </a:tcPr>
                </a:tc>
                <a:tc>
                  <a:txBody>
                    <a:bodyPr/>
                    <a:lstStyle/>
                    <a:p>
                      <a:pPr algn="ctr"/>
                      <a:endParaRPr lang="en-US" sz="2000">
                        <a:solidFill>
                          <a:schemeClr val="tx2"/>
                        </a:solidFill>
                      </a:endParaRPr>
                    </a:p>
                  </a:txBody>
                  <a:tcPr marL="152400" marR="152400" marT="76200" marB="76200">
                    <a:lnL w="12700" cap="flat" cmpd="sng" algn="ctr">
                      <a:solidFill>
                        <a:schemeClr val="tx1">
                          <a:lumMod val="85000"/>
                        </a:schemeClr>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1047904244"/>
                  </a:ext>
                </a:extLst>
              </a:tr>
            </a:tbl>
          </a:graphicData>
        </a:graphic>
      </p:graphicFrame>
      <p:pic>
        <p:nvPicPr>
          <p:cNvPr id="10" name="Graphic 9" descr="Head with gears">
            <a:extLst>
              <a:ext uri="{FF2B5EF4-FFF2-40B4-BE49-F238E27FC236}">
                <a16:creationId xmlns:a16="http://schemas.microsoft.com/office/drawing/2014/main" id="{BD444A87-F42D-4AAA-A17C-29E950DCA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1678" y="3424421"/>
            <a:ext cx="1524000" cy="1524000"/>
          </a:xfrm>
          <a:prstGeom prst="rect">
            <a:avLst/>
          </a:prstGeom>
        </p:spPr>
      </p:pic>
      <p:graphicFrame>
        <p:nvGraphicFramePr>
          <p:cNvPr id="12" name="Table 11">
            <a:extLst>
              <a:ext uri="{FF2B5EF4-FFF2-40B4-BE49-F238E27FC236}">
                <a16:creationId xmlns:a16="http://schemas.microsoft.com/office/drawing/2014/main" id="{8ABFBCA9-DD2E-4EFA-889C-B8F0F059FB0D}"/>
              </a:ext>
            </a:extLst>
          </p:cNvPr>
          <p:cNvGraphicFramePr>
            <a:graphicFrameLocks noGrp="1"/>
          </p:cNvGraphicFramePr>
          <p:nvPr>
            <p:extLst>
              <p:ext uri="{D42A27DB-BD31-4B8C-83A1-F6EECF244321}">
                <p14:modId xmlns:p14="http://schemas.microsoft.com/office/powerpoint/2010/main" val="311377758"/>
              </p:ext>
            </p:extLst>
          </p:nvPr>
        </p:nvGraphicFramePr>
        <p:xfrm>
          <a:off x="830580" y="5802526"/>
          <a:ext cx="16626840" cy="3217334"/>
        </p:xfrm>
        <a:graphic>
          <a:graphicData uri="http://schemas.openxmlformats.org/drawingml/2006/table">
            <a:tbl>
              <a:tblPr firstRow="1" bandRow="1">
                <a:tableStyleId>{5C22544A-7EE6-4342-B048-85BDC9FD1C3A}</a:tableStyleId>
              </a:tblPr>
              <a:tblGrid>
                <a:gridCol w="4156710">
                  <a:extLst>
                    <a:ext uri="{9D8B030D-6E8A-4147-A177-3AD203B41FA5}">
                      <a16:colId xmlns:a16="http://schemas.microsoft.com/office/drawing/2014/main" val="3103580949"/>
                    </a:ext>
                  </a:extLst>
                </a:gridCol>
                <a:gridCol w="4156710">
                  <a:extLst>
                    <a:ext uri="{9D8B030D-6E8A-4147-A177-3AD203B41FA5}">
                      <a16:colId xmlns:a16="http://schemas.microsoft.com/office/drawing/2014/main" val="4174684688"/>
                    </a:ext>
                  </a:extLst>
                </a:gridCol>
                <a:gridCol w="4156710">
                  <a:extLst>
                    <a:ext uri="{9D8B030D-6E8A-4147-A177-3AD203B41FA5}">
                      <a16:colId xmlns:a16="http://schemas.microsoft.com/office/drawing/2014/main" val="3053726270"/>
                    </a:ext>
                  </a:extLst>
                </a:gridCol>
                <a:gridCol w="4156710">
                  <a:extLst>
                    <a:ext uri="{9D8B030D-6E8A-4147-A177-3AD203B41FA5}">
                      <a16:colId xmlns:a16="http://schemas.microsoft.com/office/drawing/2014/main" val="2918861403"/>
                    </a:ext>
                  </a:extLst>
                </a:gridCol>
              </a:tblGrid>
              <a:tr h="618067">
                <a:tc>
                  <a:txBody>
                    <a:bodyPr/>
                    <a:lstStyle/>
                    <a:p>
                      <a:pPr algn="ctr"/>
                      <a:r>
                        <a:rPr lang="en-US" sz="2000">
                          <a:solidFill>
                            <a:schemeClr val="tx1"/>
                          </a:solidFill>
                        </a:rPr>
                        <a:t>Author Attribution</a:t>
                      </a:r>
                    </a:p>
                  </a:txBody>
                  <a:tcPr marL="152400" marR="152400" marT="76200" marB="76200">
                    <a:lnR w="12700" cap="flat" cmpd="sng" algn="ctr">
                      <a:solidFill>
                        <a:schemeClr val="tx1">
                          <a:lumMod val="85000"/>
                        </a:schemeClr>
                      </a:solidFill>
                      <a:prstDash val="solid"/>
                      <a:round/>
                      <a:headEnd type="none" w="med" len="med"/>
                      <a:tailEnd type="none" w="med" len="med"/>
                    </a:lnR>
                    <a:solidFill>
                      <a:schemeClr val="tx1">
                        <a:lumMod val="75000"/>
                      </a:schemeClr>
                    </a:solidFill>
                  </a:tcPr>
                </a:tc>
                <a:tc>
                  <a:txBody>
                    <a:bodyPr/>
                    <a:lstStyle/>
                    <a:p>
                      <a:pPr algn="ctr"/>
                      <a:r>
                        <a:rPr lang="en-US" sz="2000">
                          <a:solidFill>
                            <a:schemeClr val="tx1"/>
                          </a:solidFill>
                        </a:rPr>
                        <a:t>Named Entity Recognition</a:t>
                      </a:r>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solidFill>
                      <a:schemeClr val="tx1">
                        <a:lumMod val="75000"/>
                      </a:schemeClr>
                    </a:solidFill>
                  </a:tcPr>
                </a:tc>
                <a:tc>
                  <a:txBody>
                    <a:bodyPr/>
                    <a:lstStyle/>
                    <a:p>
                      <a:pPr algn="ctr"/>
                      <a:r>
                        <a:rPr lang="en-US" sz="2000">
                          <a:solidFill>
                            <a:schemeClr val="tx1"/>
                          </a:solidFill>
                        </a:rPr>
                        <a:t>Text Classification</a:t>
                      </a:r>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solidFill>
                      <a:schemeClr val="tx1">
                        <a:lumMod val="75000"/>
                      </a:schemeClr>
                    </a:solidFill>
                  </a:tcPr>
                </a:tc>
                <a:tc>
                  <a:txBody>
                    <a:bodyPr/>
                    <a:lstStyle/>
                    <a:p>
                      <a:pPr algn="ctr"/>
                      <a:r>
                        <a:rPr lang="en-US" sz="2000">
                          <a:solidFill>
                            <a:schemeClr val="tx1"/>
                          </a:solidFill>
                        </a:rPr>
                        <a:t>Spell Checking</a:t>
                      </a:r>
                    </a:p>
                  </a:txBody>
                  <a:tcPr marL="152400" marR="152400" marT="76200" marB="76200">
                    <a:lnL w="12700" cap="flat" cmpd="sng" algn="ctr">
                      <a:solidFill>
                        <a:schemeClr val="tx1">
                          <a:lumMod val="85000"/>
                        </a:schemeClr>
                      </a:solidFill>
                      <a:prstDash val="solid"/>
                      <a:round/>
                      <a:headEnd type="none" w="med" len="med"/>
                      <a:tailEnd type="none" w="med" len="med"/>
                    </a:lnL>
                    <a:solidFill>
                      <a:schemeClr val="tx1">
                        <a:lumMod val="75000"/>
                      </a:schemeClr>
                    </a:solidFill>
                  </a:tcPr>
                </a:tc>
                <a:extLst>
                  <a:ext uri="{0D108BD9-81ED-4DB2-BD59-A6C34878D82A}">
                    <a16:rowId xmlns:a16="http://schemas.microsoft.com/office/drawing/2014/main" val="3900989208"/>
                  </a:ext>
                </a:extLst>
              </a:tr>
              <a:tr h="1981200">
                <a:tc>
                  <a:txBody>
                    <a:bodyPr/>
                    <a:lstStyle/>
                    <a:p>
                      <a:endParaRPr lang="en-US" sz="2000"/>
                    </a:p>
                    <a:p>
                      <a:endParaRPr lang="en-US" sz="2000"/>
                    </a:p>
                    <a:p>
                      <a:endParaRPr lang="en-US" sz="2000"/>
                    </a:p>
                    <a:p>
                      <a:endParaRPr lang="en-US" sz="2000"/>
                    </a:p>
                    <a:p>
                      <a:endParaRPr lang="en-US" sz="2000"/>
                    </a:p>
                    <a:p>
                      <a:endParaRPr lang="en-US" sz="2000"/>
                    </a:p>
                  </a:txBody>
                  <a:tcPr marL="152400" marR="152400" marT="76200" marB="76200">
                    <a:lnR w="12700" cap="flat" cmpd="sng" algn="ctr">
                      <a:solidFill>
                        <a:schemeClr val="tx1">
                          <a:lumMod val="85000"/>
                        </a:schemeClr>
                      </a:solidFill>
                      <a:prstDash val="solid"/>
                      <a:round/>
                      <a:headEnd type="none" w="med" len="med"/>
                      <a:tailEnd type="none" w="med" len="med"/>
                    </a:lnR>
                    <a:noFill/>
                  </a:tcPr>
                </a:tc>
                <a:tc>
                  <a:txBody>
                    <a:bodyPr/>
                    <a:lstStyle/>
                    <a:p>
                      <a:endParaRPr lang="en-US" sz="2000"/>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noFill/>
                  </a:tcPr>
                </a:tc>
                <a:tc>
                  <a:txBody>
                    <a:bodyPr/>
                    <a:lstStyle/>
                    <a:p>
                      <a:endParaRPr lang="en-US" sz="2000"/>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noFill/>
                  </a:tcPr>
                </a:tc>
                <a:tc>
                  <a:txBody>
                    <a:bodyPr/>
                    <a:lstStyle/>
                    <a:p>
                      <a:endParaRPr lang="en-US" sz="2000"/>
                    </a:p>
                  </a:txBody>
                  <a:tcPr marL="152400" marR="152400" marT="76200" marB="76200">
                    <a:lnL w="12700" cap="flat" cmpd="sng" algn="ctr">
                      <a:solidFill>
                        <a:schemeClr val="tx1">
                          <a:lumMod val="85000"/>
                        </a:schemeClr>
                      </a:solidFill>
                      <a:prstDash val="solid"/>
                      <a:round/>
                      <a:headEnd type="none" w="med" len="med"/>
                      <a:tailEnd type="none" w="med" len="med"/>
                    </a:lnL>
                    <a:noFill/>
                  </a:tcPr>
                </a:tc>
                <a:extLst>
                  <a:ext uri="{0D108BD9-81ED-4DB2-BD59-A6C34878D82A}">
                    <a16:rowId xmlns:a16="http://schemas.microsoft.com/office/drawing/2014/main" val="1398274630"/>
                  </a:ext>
                </a:extLst>
              </a:tr>
              <a:tr h="618067">
                <a:tc>
                  <a:txBody>
                    <a:bodyPr/>
                    <a:lstStyle/>
                    <a:p>
                      <a:pPr algn="ctr"/>
                      <a:endParaRPr lang="en-US" sz="2000">
                        <a:solidFill>
                          <a:schemeClr val="tx2"/>
                        </a:solidFill>
                      </a:endParaRPr>
                    </a:p>
                  </a:txBody>
                  <a:tcPr marL="152400" marR="152400" marT="76200" marB="76200">
                    <a:lnR w="12700" cap="flat" cmpd="sng" algn="ctr">
                      <a:solidFill>
                        <a:schemeClr val="tx1">
                          <a:lumMod val="85000"/>
                        </a:schemeClr>
                      </a:solidFill>
                      <a:prstDash val="solid"/>
                      <a:round/>
                      <a:headEnd type="none" w="med" len="med"/>
                      <a:tailEnd type="none" w="med" len="med"/>
                    </a:lnR>
                    <a:solidFill>
                      <a:schemeClr val="tx1">
                        <a:lumMod val="95000"/>
                      </a:schemeClr>
                    </a:solidFill>
                  </a:tcPr>
                </a:tc>
                <a:tc>
                  <a:txBody>
                    <a:bodyPr/>
                    <a:lstStyle/>
                    <a:p>
                      <a:pPr algn="ctr"/>
                      <a:endParaRPr lang="en-US" sz="2000">
                        <a:solidFill>
                          <a:schemeClr val="tx2"/>
                        </a:solidFill>
                      </a:endParaRPr>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solidFill>
                      <a:schemeClr val="tx1">
                        <a:lumMod val="95000"/>
                      </a:schemeClr>
                    </a:solidFill>
                  </a:tcPr>
                </a:tc>
                <a:tc>
                  <a:txBody>
                    <a:bodyPr/>
                    <a:lstStyle/>
                    <a:p>
                      <a:pPr algn="ctr"/>
                      <a:endParaRPr lang="en-US" sz="2000">
                        <a:solidFill>
                          <a:schemeClr val="tx2"/>
                        </a:solidFill>
                      </a:endParaRPr>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solidFill>
                      <a:schemeClr val="tx1">
                        <a:lumMod val="95000"/>
                      </a:schemeClr>
                    </a:solidFill>
                  </a:tcPr>
                </a:tc>
                <a:tc>
                  <a:txBody>
                    <a:bodyPr/>
                    <a:lstStyle/>
                    <a:p>
                      <a:pPr algn="ctr"/>
                      <a:endParaRPr lang="en-US" sz="2000">
                        <a:solidFill>
                          <a:schemeClr val="tx2"/>
                        </a:solidFill>
                      </a:endParaRPr>
                    </a:p>
                  </a:txBody>
                  <a:tcPr marL="152400" marR="152400" marT="76200" marB="76200">
                    <a:lnL w="12700" cap="flat" cmpd="sng" algn="ctr">
                      <a:solidFill>
                        <a:schemeClr val="tx1">
                          <a:lumMod val="85000"/>
                        </a:schemeClr>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1047904244"/>
                  </a:ext>
                </a:extLst>
              </a:tr>
            </a:tbl>
          </a:graphicData>
        </a:graphic>
      </p:graphicFrame>
      <p:pic>
        <p:nvPicPr>
          <p:cNvPr id="14" name="Graphic 13" descr="Smiling face with no fill">
            <a:extLst>
              <a:ext uri="{FF2B5EF4-FFF2-40B4-BE49-F238E27FC236}">
                <a16:creationId xmlns:a16="http://schemas.microsoft.com/office/drawing/2014/main" id="{C491A6D0-DE9F-4F68-BB8B-2BD24E735D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5272" y="3424421"/>
            <a:ext cx="1524000" cy="1524000"/>
          </a:xfrm>
          <a:prstGeom prst="rect">
            <a:avLst/>
          </a:prstGeom>
        </p:spPr>
      </p:pic>
      <p:pic>
        <p:nvPicPr>
          <p:cNvPr id="16" name="Graphic 15" descr="Help">
            <a:extLst>
              <a:ext uri="{FF2B5EF4-FFF2-40B4-BE49-F238E27FC236}">
                <a16:creationId xmlns:a16="http://schemas.microsoft.com/office/drawing/2014/main" id="{0F2EFFB3-C168-4998-A197-0CE48DE81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8732" y="3424421"/>
            <a:ext cx="1524000" cy="1524000"/>
          </a:xfrm>
          <a:prstGeom prst="rect">
            <a:avLst/>
          </a:prstGeom>
        </p:spPr>
      </p:pic>
      <p:pic>
        <p:nvPicPr>
          <p:cNvPr id="18" name="Graphic 17" descr="Document">
            <a:extLst>
              <a:ext uri="{FF2B5EF4-FFF2-40B4-BE49-F238E27FC236}">
                <a16:creationId xmlns:a16="http://schemas.microsoft.com/office/drawing/2014/main" id="{896FA9AB-5AB2-46C9-ACC5-F6518FCCAF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622322" y="3341470"/>
            <a:ext cx="1524000" cy="1524000"/>
          </a:xfrm>
          <a:prstGeom prst="rect">
            <a:avLst/>
          </a:prstGeom>
        </p:spPr>
      </p:pic>
      <p:pic>
        <p:nvPicPr>
          <p:cNvPr id="22" name="Graphic 21" descr="Magnifying glass">
            <a:extLst>
              <a:ext uri="{FF2B5EF4-FFF2-40B4-BE49-F238E27FC236}">
                <a16:creationId xmlns:a16="http://schemas.microsoft.com/office/drawing/2014/main" id="{6929F226-E40C-4773-8CCE-916F330FA5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56498" y="6809209"/>
            <a:ext cx="1524000" cy="1524000"/>
          </a:xfrm>
          <a:prstGeom prst="rect">
            <a:avLst/>
          </a:prstGeom>
        </p:spPr>
      </p:pic>
      <p:pic>
        <p:nvPicPr>
          <p:cNvPr id="26" name="Graphic 25" descr="Checkmark">
            <a:extLst>
              <a:ext uri="{FF2B5EF4-FFF2-40B4-BE49-F238E27FC236}">
                <a16:creationId xmlns:a16="http://schemas.microsoft.com/office/drawing/2014/main" id="{C8CD3800-8BBB-436C-AF05-2B37D5D142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764056" y="6703633"/>
            <a:ext cx="1524000" cy="1524000"/>
          </a:xfrm>
          <a:prstGeom prst="rect">
            <a:avLst/>
          </a:prstGeom>
        </p:spPr>
      </p:pic>
      <p:grpSp>
        <p:nvGrpSpPr>
          <p:cNvPr id="47" name="Group 46">
            <a:extLst>
              <a:ext uri="{FF2B5EF4-FFF2-40B4-BE49-F238E27FC236}">
                <a16:creationId xmlns:a16="http://schemas.microsoft.com/office/drawing/2014/main" id="{BB30B64E-0E11-41B4-A472-C729D396AF09}"/>
              </a:ext>
            </a:extLst>
          </p:cNvPr>
          <p:cNvGrpSpPr/>
          <p:nvPr/>
        </p:nvGrpSpPr>
        <p:grpSpPr>
          <a:xfrm>
            <a:off x="10291637" y="6698761"/>
            <a:ext cx="1751095" cy="1560732"/>
            <a:chOff x="10142149" y="7299291"/>
            <a:chExt cx="1751095" cy="1560732"/>
          </a:xfrm>
        </p:grpSpPr>
        <p:pic>
          <p:nvPicPr>
            <p:cNvPr id="32" name="Graphic 31" descr="Fork In Road">
              <a:extLst>
                <a:ext uri="{FF2B5EF4-FFF2-40B4-BE49-F238E27FC236}">
                  <a16:creationId xmlns:a16="http://schemas.microsoft.com/office/drawing/2014/main" id="{FD5FB8A3-0E3D-42C2-B68E-35B772FF8A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47740" y="7488423"/>
              <a:ext cx="914400" cy="914400"/>
            </a:xfrm>
            <a:prstGeom prst="rect">
              <a:avLst/>
            </a:prstGeom>
          </p:spPr>
        </p:pic>
        <p:pic>
          <p:nvPicPr>
            <p:cNvPr id="39" name="Graphic 38" descr="Fork In Road">
              <a:extLst>
                <a:ext uri="{FF2B5EF4-FFF2-40B4-BE49-F238E27FC236}">
                  <a16:creationId xmlns:a16="http://schemas.microsoft.com/office/drawing/2014/main" id="{9EED05BE-3CBB-47AF-A6D1-4B47DAAB943E}"/>
                </a:ext>
              </a:extLst>
            </p:cNvPr>
            <p:cNvPicPr>
              <a:picLocks noChangeAspect="1"/>
            </p:cNvPicPr>
            <p:nvPr/>
          </p:nvPicPr>
          <p:blipFill>
            <a:blip r:embed="rId14">
              <a:extLst>
                <a:ext uri="{96DAC541-7B7A-43D3-8B79-37D633B846F1}">
                  <asvg:svgBlip xmlns:asvg="http://schemas.microsoft.com/office/drawing/2016/SVG/main" r:embed="rId16"/>
                </a:ext>
              </a:extLst>
            </a:blip>
            <a:stretch>
              <a:fillRect/>
            </a:stretch>
          </p:blipFill>
          <p:spPr>
            <a:xfrm>
              <a:off x="10547740" y="7945623"/>
              <a:ext cx="914400" cy="914400"/>
            </a:xfrm>
            <a:prstGeom prst="rect">
              <a:avLst/>
            </a:prstGeom>
          </p:spPr>
        </p:pic>
        <p:sp>
          <p:nvSpPr>
            <p:cNvPr id="40" name="Rectangle 39">
              <a:extLst>
                <a:ext uri="{FF2B5EF4-FFF2-40B4-BE49-F238E27FC236}">
                  <a16:creationId xmlns:a16="http://schemas.microsoft.com/office/drawing/2014/main" id="{1D0033B5-C34E-4F90-AA98-151682115C3D}"/>
                </a:ext>
              </a:extLst>
            </p:cNvPr>
            <p:cNvSpPr/>
            <p:nvPr/>
          </p:nvSpPr>
          <p:spPr>
            <a:xfrm>
              <a:off x="10147103" y="7324214"/>
              <a:ext cx="441146" cy="646331"/>
            </a:xfrm>
            <a:prstGeom prst="rect">
              <a:avLst/>
            </a:prstGeom>
            <a:noFill/>
          </p:spPr>
          <p:txBody>
            <a:bodyPr wrap="none" lIns="91440" tIns="45720" rIns="91440" bIns="45720">
              <a:spAutoFit/>
            </a:bodyPr>
            <a:lstStyle/>
            <a:p>
              <a:pPr algn="ctr"/>
              <a:r>
                <a:rPr lang="en-US" sz="3600" b="0" cap="none" spc="0">
                  <a:ln w="0"/>
                  <a:solidFill>
                    <a:schemeClr val="accent6"/>
                  </a:solidFill>
                  <a:effectLst>
                    <a:outerShdw blurRad="38100" dist="25400" dir="5400000" algn="ctr" rotWithShape="0">
                      <a:srgbClr val="6E747A">
                        <a:alpha val="43000"/>
                      </a:srgbClr>
                    </a:outerShdw>
                  </a:effectLst>
                </a:rPr>
                <a:t>?</a:t>
              </a:r>
            </a:p>
          </p:txBody>
        </p:sp>
        <p:sp>
          <p:nvSpPr>
            <p:cNvPr id="42" name="Rectangle 41">
              <a:extLst>
                <a:ext uri="{FF2B5EF4-FFF2-40B4-BE49-F238E27FC236}">
                  <a16:creationId xmlns:a16="http://schemas.microsoft.com/office/drawing/2014/main" id="{E38D2879-7F27-4C0A-A2F8-58A24844DE1D}"/>
                </a:ext>
              </a:extLst>
            </p:cNvPr>
            <p:cNvSpPr/>
            <p:nvPr/>
          </p:nvSpPr>
          <p:spPr>
            <a:xfrm>
              <a:off x="11442055" y="7299291"/>
              <a:ext cx="441146" cy="646331"/>
            </a:xfrm>
            <a:prstGeom prst="rect">
              <a:avLst/>
            </a:prstGeom>
            <a:noFill/>
          </p:spPr>
          <p:txBody>
            <a:bodyPr wrap="none" lIns="91440" tIns="45720" rIns="91440" bIns="45720">
              <a:spAutoFit/>
            </a:bodyPr>
            <a:lstStyle/>
            <a:p>
              <a:pPr algn="ctr"/>
              <a:r>
                <a:rPr lang="en-US" sz="3600" b="0" cap="none" spc="0">
                  <a:ln w="0"/>
                  <a:solidFill>
                    <a:schemeClr val="accent6"/>
                  </a:solidFill>
                  <a:effectLst>
                    <a:outerShdw blurRad="38100" dist="25400" dir="5400000" algn="ctr" rotWithShape="0">
                      <a:srgbClr val="6E747A">
                        <a:alpha val="43000"/>
                      </a:srgbClr>
                    </a:outerShdw>
                  </a:effectLst>
                </a:rPr>
                <a:t>?</a:t>
              </a:r>
            </a:p>
          </p:txBody>
        </p:sp>
        <p:sp>
          <p:nvSpPr>
            <p:cNvPr id="44" name="Rectangle 43">
              <a:extLst>
                <a:ext uri="{FF2B5EF4-FFF2-40B4-BE49-F238E27FC236}">
                  <a16:creationId xmlns:a16="http://schemas.microsoft.com/office/drawing/2014/main" id="{42AF3540-5B05-4094-942C-997D383E85FA}"/>
                </a:ext>
              </a:extLst>
            </p:cNvPr>
            <p:cNvSpPr/>
            <p:nvPr/>
          </p:nvSpPr>
          <p:spPr>
            <a:xfrm>
              <a:off x="10142149" y="7850027"/>
              <a:ext cx="441146" cy="646331"/>
            </a:xfrm>
            <a:prstGeom prst="rect">
              <a:avLst/>
            </a:prstGeom>
            <a:noFill/>
          </p:spPr>
          <p:txBody>
            <a:bodyPr wrap="none" lIns="91440" tIns="45720" rIns="91440" bIns="45720">
              <a:spAutoFit/>
            </a:bodyPr>
            <a:lstStyle/>
            <a:p>
              <a:pPr algn="ctr"/>
              <a:r>
                <a:rPr lang="en-US" sz="3600" b="0" cap="none" spc="0">
                  <a:ln w="0"/>
                  <a:solidFill>
                    <a:schemeClr val="accent6"/>
                  </a:solidFill>
                  <a:effectLst>
                    <a:outerShdw blurRad="38100" dist="25400" dir="5400000" algn="ctr" rotWithShape="0">
                      <a:srgbClr val="6E747A">
                        <a:alpha val="43000"/>
                      </a:srgbClr>
                    </a:outerShdw>
                  </a:effectLst>
                </a:rPr>
                <a:t>?</a:t>
              </a:r>
            </a:p>
          </p:txBody>
        </p:sp>
        <p:sp>
          <p:nvSpPr>
            <p:cNvPr id="46" name="Rectangle 45">
              <a:extLst>
                <a:ext uri="{FF2B5EF4-FFF2-40B4-BE49-F238E27FC236}">
                  <a16:creationId xmlns:a16="http://schemas.microsoft.com/office/drawing/2014/main" id="{24D359F8-D3E3-457D-AAA5-5E051E48C4DA}"/>
                </a:ext>
              </a:extLst>
            </p:cNvPr>
            <p:cNvSpPr/>
            <p:nvPr/>
          </p:nvSpPr>
          <p:spPr>
            <a:xfrm>
              <a:off x="11452098" y="7851057"/>
              <a:ext cx="441146" cy="646331"/>
            </a:xfrm>
            <a:prstGeom prst="rect">
              <a:avLst/>
            </a:prstGeom>
            <a:noFill/>
          </p:spPr>
          <p:txBody>
            <a:bodyPr wrap="none" lIns="91440" tIns="45720" rIns="91440" bIns="45720">
              <a:spAutoFit/>
            </a:bodyPr>
            <a:lstStyle/>
            <a:p>
              <a:pPr algn="ctr"/>
              <a:r>
                <a:rPr lang="en-US" sz="3600" b="0" cap="none" spc="0">
                  <a:ln w="0"/>
                  <a:solidFill>
                    <a:schemeClr val="accent6"/>
                  </a:solidFill>
                  <a:effectLst>
                    <a:outerShdw blurRad="38100" dist="25400" dir="5400000" algn="ctr" rotWithShape="0">
                      <a:srgbClr val="6E747A">
                        <a:alpha val="43000"/>
                      </a:srgbClr>
                    </a:outerShdw>
                  </a:effectLst>
                </a:rPr>
                <a:t>?</a:t>
              </a:r>
            </a:p>
          </p:txBody>
        </p:sp>
      </p:grpSp>
      <p:pic>
        <p:nvPicPr>
          <p:cNvPr id="49" name="Graphic 48" descr="Quill">
            <a:extLst>
              <a:ext uri="{FF2B5EF4-FFF2-40B4-BE49-F238E27FC236}">
                <a16:creationId xmlns:a16="http://schemas.microsoft.com/office/drawing/2014/main" id="{7DB28D41-2889-4AB2-AB5B-E0EAC7DECA3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91835" y="6687808"/>
            <a:ext cx="1446770" cy="1446770"/>
          </a:xfrm>
          <a:prstGeom prst="rect">
            <a:avLst/>
          </a:prstGeom>
        </p:spPr>
      </p:pic>
      <p:graphicFrame>
        <p:nvGraphicFramePr>
          <p:cNvPr id="3" name="Table 2">
            <a:extLst>
              <a:ext uri="{FF2B5EF4-FFF2-40B4-BE49-F238E27FC236}">
                <a16:creationId xmlns:a16="http://schemas.microsoft.com/office/drawing/2014/main" id="{9C255B16-B98E-43CF-B889-4D43E6571E47}"/>
              </a:ext>
            </a:extLst>
          </p:cNvPr>
          <p:cNvGraphicFramePr>
            <a:graphicFrameLocks noGrp="1"/>
          </p:cNvGraphicFramePr>
          <p:nvPr>
            <p:extLst>
              <p:ext uri="{D42A27DB-BD31-4B8C-83A1-F6EECF244321}">
                <p14:modId xmlns:p14="http://schemas.microsoft.com/office/powerpoint/2010/main" val="4210281017"/>
              </p:ext>
            </p:extLst>
          </p:nvPr>
        </p:nvGraphicFramePr>
        <p:xfrm>
          <a:off x="6537223" y="8696772"/>
          <a:ext cx="4875929" cy="914399"/>
        </p:xfrm>
        <a:graphic>
          <a:graphicData uri="http://schemas.openxmlformats.org/drawingml/2006/table">
            <a:tbl>
              <a:tblPr>
                <a:tableStyleId>{5C22544A-7EE6-4342-B048-85BDC9FD1C3A}</a:tableStyleId>
              </a:tblPr>
              <a:tblGrid>
                <a:gridCol w="4875929">
                  <a:extLst>
                    <a:ext uri="{9D8B030D-6E8A-4147-A177-3AD203B41FA5}">
                      <a16:colId xmlns:a16="http://schemas.microsoft.com/office/drawing/2014/main" val="3407437797"/>
                    </a:ext>
                  </a:extLst>
                </a:gridCol>
              </a:tblGrid>
              <a:tr h="914399">
                <a:tc>
                  <a:txBody>
                    <a:bodyPr/>
                    <a:lstStyle/>
                    <a:p>
                      <a:pPr algn="ctr"/>
                      <a:r>
                        <a:rPr lang="en-US" sz="4800">
                          <a:solidFill>
                            <a:schemeClr val="tx1"/>
                          </a:solidFill>
                        </a:rPr>
                        <a:t>And many more!</a:t>
                      </a:r>
                    </a:p>
                  </a:txBody>
                  <a:tcPr marL="152400" marR="152400" marT="76200" marB="76200">
                    <a:lnL w="12700" cap="flat" cmpd="sng" algn="ctr">
                      <a:solidFill>
                        <a:schemeClr val="tx1">
                          <a:lumMod val="85000"/>
                        </a:schemeClr>
                      </a:solidFill>
                      <a:prstDash val="solid"/>
                      <a:round/>
                      <a:headEnd type="none" w="med" len="med"/>
                      <a:tailEnd type="none" w="med" len="med"/>
                    </a:lnL>
                    <a:lnR w="12700" cap="flat" cmpd="sng" algn="ctr">
                      <a:solidFill>
                        <a:schemeClr val="tx1">
                          <a:lumMod val="85000"/>
                        </a:schemeClr>
                      </a:solidFill>
                      <a:prstDash val="solid"/>
                      <a:round/>
                      <a:headEnd type="none" w="med" len="med"/>
                      <a:tailEnd type="none" w="med" len="med"/>
                    </a:lnR>
                    <a:solidFill>
                      <a:schemeClr val="tx1">
                        <a:lumMod val="75000"/>
                      </a:schemeClr>
                    </a:solidFill>
                  </a:tcPr>
                </a:tc>
                <a:extLst>
                  <a:ext uri="{0D108BD9-81ED-4DB2-BD59-A6C34878D82A}">
                    <a16:rowId xmlns:a16="http://schemas.microsoft.com/office/drawing/2014/main" val="4109376696"/>
                  </a:ext>
                </a:extLst>
              </a:tr>
            </a:tbl>
          </a:graphicData>
        </a:graphic>
      </p:graphicFrame>
    </p:spTree>
    <p:extLst>
      <p:ext uri="{BB962C8B-B14F-4D97-AF65-F5344CB8AC3E}">
        <p14:creationId xmlns:p14="http://schemas.microsoft.com/office/powerpoint/2010/main" val="160611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Using the embeddings</a:t>
            </a:r>
            <a:endParaRPr lang="en-US" dirty="0">
              <a:latin typeface="Trebuchet MS"/>
            </a:endParaRPr>
          </a:p>
        </p:txBody>
      </p:sp>
    </p:spTree>
    <p:extLst>
      <p:ext uri="{BB962C8B-B14F-4D97-AF65-F5344CB8AC3E}">
        <p14:creationId xmlns:p14="http://schemas.microsoft.com/office/powerpoint/2010/main" val="1308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In this class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1281584" y="3572835"/>
            <a:ext cx="34279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Problem formulations</a:t>
            </a:r>
            <a:endParaRPr lang="en-US"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378BF69-5950-4235-AD73-E1B6A1317912}"/>
              </a:ext>
            </a:extLst>
          </p:cNvPr>
          <p:cNvSpPr txBox="1"/>
          <p:nvPr/>
        </p:nvSpPr>
        <p:spPr>
          <a:xfrm>
            <a:off x="5512196" y="8962810"/>
            <a:ext cx="340990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word representations</a:t>
            </a:r>
            <a:endParaRPr lang="en-US"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163CDF9-BF33-4BEA-896E-EEEE66351191}"/>
              </a:ext>
            </a:extLst>
          </p:cNvPr>
          <p:cNvSpPr txBox="1"/>
          <p:nvPr/>
        </p:nvSpPr>
        <p:spPr>
          <a:xfrm>
            <a:off x="14251443" y="8670418"/>
            <a:ext cx="1358064"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a:t>
            </a:r>
          </a:p>
          <a:p>
            <a:pPr algn="ctr">
              <a:lnSpc>
                <a:spcPct val="90000"/>
              </a:lnSpc>
            </a:pPr>
            <a:r>
              <a:rPr lang="en-GB" dirty="0">
                <a:solidFill>
                  <a:schemeClr val="bg1"/>
                </a:solidFill>
              </a:rPr>
              <a:t>approaches</a:t>
            </a:r>
            <a:endParaRPr lang="en-US" dirty="0">
              <a:solidFill>
                <a:schemeClr val="bg1"/>
              </a:solidFill>
            </a:endParaRPr>
          </a:p>
        </p:txBody>
      </p:sp>
    </p:spTree>
    <p:extLst>
      <p:ext uri="{BB962C8B-B14F-4D97-AF65-F5344CB8AC3E}">
        <p14:creationId xmlns:p14="http://schemas.microsoft.com/office/powerpoint/2010/main" val="192755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Classical approaches</a:t>
            </a:r>
            <a:endParaRPr lang="en-US" dirty="0">
              <a:latin typeface="Trebuchet MS"/>
            </a:endParaRPr>
          </a:p>
        </p:txBody>
      </p:sp>
    </p:spTree>
    <p:extLst>
      <p:ext uri="{BB962C8B-B14F-4D97-AF65-F5344CB8AC3E}">
        <p14:creationId xmlns:p14="http://schemas.microsoft.com/office/powerpoint/2010/main" val="35066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Classical Approaches</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Very broad selection of tools</a:t>
            </a:r>
            <a:endParaRPr lang="en-US" dirty="0"/>
          </a:p>
        </p:txBody>
      </p:sp>
      <p:pic>
        <p:nvPicPr>
          <p:cNvPr id="3074" name="Picture 2" descr="Choosing the right estimator — scikit-learn 0.23.2 documentation">
            <a:extLst>
              <a:ext uri="{FF2B5EF4-FFF2-40B4-BE49-F238E27FC236}">
                <a16:creationId xmlns:a16="http://schemas.microsoft.com/office/drawing/2014/main" id="{71C2982B-867D-4837-8B9B-12822B52134E}"/>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4172469" y="3368147"/>
            <a:ext cx="9943063" cy="619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What about Feature Engineering?</a:t>
            </a:r>
            <a:endParaRPr lang="en-US" dirty="0">
              <a:latin typeface="Trebuchet MS"/>
            </a:endParaRPr>
          </a:p>
        </p:txBody>
      </p:sp>
    </p:spTree>
    <p:extLst>
      <p:ext uri="{BB962C8B-B14F-4D97-AF65-F5344CB8AC3E}">
        <p14:creationId xmlns:p14="http://schemas.microsoft.com/office/powerpoint/2010/main" val="349536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Deep Representation Learning</a:t>
            </a:r>
            <a:endParaRPr lang="en-US" dirty="0">
              <a:latin typeface="Trebuchet MS"/>
            </a:endParaRPr>
          </a:p>
        </p:txBody>
      </p:sp>
    </p:spTree>
    <p:extLst>
      <p:ext uri="{BB962C8B-B14F-4D97-AF65-F5344CB8AC3E}">
        <p14:creationId xmlns:p14="http://schemas.microsoft.com/office/powerpoint/2010/main" val="52316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Deep Representation Learning</a:t>
            </a:r>
          </a:p>
        </p:txBody>
      </p:sp>
      <p:pic>
        <p:nvPicPr>
          <p:cNvPr id="5" name="Content Placeholder 4">
            <a:extLst>
              <a:ext uri="{FF2B5EF4-FFF2-40B4-BE49-F238E27FC236}">
                <a16:creationId xmlns:a16="http://schemas.microsoft.com/office/drawing/2014/main" id="{75F7CD70-2775-4095-9B48-77498940F722}"/>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039587" y="3368147"/>
            <a:ext cx="10208827" cy="6199187"/>
          </a:xfrm>
          <a:prstGeom prst="rect">
            <a:avLst/>
          </a:prstGeom>
        </p:spPr>
      </p:pic>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Beyond distributional hypothesis</a:t>
            </a:r>
            <a:endParaRPr lang="en-US" dirty="0"/>
          </a:p>
        </p:txBody>
      </p:sp>
    </p:spTree>
    <p:extLst>
      <p:ext uri="{BB962C8B-B14F-4D97-AF65-F5344CB8AC3E}">
        <p14:creationId xmlns:p14="http://schemas.microsoft.com/office/powerpoint/2010/main" val="357277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Why Machine Learning?</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solidFill>
                  <a:schemeClr val="accent2">
                    <a:lumMod val="40000"/>
                    <a:lumOff val="60000"/>
                  </a:schemeClr>
                </a:solidFill>
              </a:rPr>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t>Transformer Architecture</a:t>
            </a:r>
          </a:p>
          <a:p>
            <a:pPr marL="1333470" lvl="1" indent="-571500">
              <a:buFont typeface="Arial" panose="020B0604020202020204" pitchFamily="34" charset="0"/>
              <a:buChar char="•"/>
            </a:pPr>
            <a:r>
              <a:rPr lang="en-US" sz="4400" dirty="0"/>
              <a:t>Transformer Encoder</a:t>
            </a:r>
          </a:p>
          <a:p>
            <a:pPr marL="1333470" lvl="1" indent="-571500">
              <a:buFont typeface="Arial" panose="020B0604020202020204" pitchFamily="34" charset="0"/>
              <a:buChar char="•"/>
            </a:pPr>
            <a:r>
              <a:rPr lang="en-US" sz="4400" dirty="0"/>
              <a:t>Transformer Decoder</a:t>
            </a:r>
          </a:p>
        </p:txBody>
      </p:sp>
    </p:spTree>
    <p:extLst>
      <p:ext uri="{BB962C8B-B14F-4D97-AF65-F5344CB8AC3E}">
        <p14:creationId xmlns:p14="http://schemas.microsoft.com/office/powerpoint/2010/main" val="386434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Recurrent Neural Networks</a:t>
            </a:r>
          </a:p>
        </p:txBody>
      </p:sp>
      <p:grpSp>
        <p:nvGrpSpPr>
          <p:cNvPr id="3" name="Group 2">
            <a:extLst>
              <a:ext uri="{FF2B5EF4-FFF2-40B4-BE49-F238E27FC236}">
                <a16:creationId xmlns:a16="http://schemas.microsoft.com/office/drawing/2014/main" id="{6DABF42A-7260-45CD-859D-E3905856BE47}"/>
              </a:ext>
            </a:extLst>
          </p:cNvPr>
          <p:cNvGrpSpPr/>
          <p:nvPr/>
        </p:nvGrpSpPr>
        <p:grpSpPr>
          <a:xfrm>
            <a:off x="4840861" y="4123728"/>
            <a:ext cx="8606280" cy="4615876"/>
            <a:chOff x="2939693" y="2604092"/>
            <a:chExt cx="5163768" cy="2769526"/>
          </a:xfrm>
        </p:grpSpPr>
        <p:sp>
          <p:nvSpPr>
            <p:cNvPr id="12" name="Oval 11">
              <a:extLst>
                <a:ext uri="{FF2B5EF4-FFF2-40B4-BE49-F238E27FC236}">
                  <a16:creationId xmlns:a16="http://schemas.microsoft.com/office/drawing/2014/main" id="{0FEE55DE-72DB-4CE1-8E36-F7F9EBD6D5F6}"/>
                </a:ext>
              </a:extLst>
            </p:cNvPr>
            <p:cNvSpPr/>
            <p:nvPr/>
          </p:nvSpPr>
          <p:spPr>
            <a:xfrm>
              <a:off x="2939693"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14" name="Straight Arrow Connector 13">
              <a:extLst>
                <a:ext uri="{FF2B5EF4-FFF2-40B4-BE49-F238E27FC236}">
                  <a16:creationId xmlns:a16="http://schemas.microsoft.com/office/drawing/2014/main" id="{253F5E3E-A68F-457E-A7A0-44913ED7DD3C}"/>
                </a:ext>
              </a:extLst>
            </p:cNvPr>
            <p:cNvCxnSpPr>
              <a:endCxn id="12" idx="4"/>
            </p:cNvCxnSpPr>
            <p:nvPr/>
          </p:nvCxnSpPr>
          <p:spPr>
            <a:xfrm flipV="1">
              <a:off x="3107723"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4EFEB-B306-432F-A352-340474EE59D2}"/>
                </a:ext>
              </a:extLst>
            </p:cNvPr>
            <p:cNvCxnSpPr>
              <a:cxnSpLocks/>
              <a:stCxn id="12" idx="0"/>
            </p:cNvCxnSpPr>
            <p:nvPr/>
          </p:nvCxnSpPr>
          <p:spPr>
            <a:xfrm flipV="1">
              <a:off x="3107724"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439DDD4D-19FC-4EE2-8C30-D6B4C5FFA3B4}"/>
                </a:ext>
              </a:extLst>
            </p:cNvPr>
            <p:cNvCxnSpPr>
              <a:cxnSpLocks/>
              <a:stCxn id="12" idx="7"/>
              <a:endCxn id="12" idx="5"/>
            </p:cNvCxnSpPr>
            <p:nvPr/>
          </p:nvCxnSpPr>
          <p:spPr>
            <a:xfrm rot="16200000" flipH="1">
              <a:off x="3102197" y="3643948"/>
              <a:ext cx="248684" cy="12700"/>
            </a:xfrm>
            <a:prstGeom prst="curvedConnector5">
              <a:avLst>
                <a:gd name="adj1" fmla="val -56445"/>
                <a:gd name="adj2" fmla="val 3111260"/>
                <a:gd name="adj3" fmla="val 149994"/>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1E8EDF-FADB-4C45-84EF-FA190D168D9D}"/>
                </a:ext>
              </a:extLst>
            </p:cNvPr>
            <p:cNvCxnSpPr>
              <a:cxnSpLocks/>
            </p:cNvCxnSpPr>
            <p:nvPr/>
          </p:nvCxnSpPr>
          <p:spPr>
            <a:xfrm>
              <a:off x="3845661" y="3629346"/>
              <a:ext cx="426759" cy="0"/>
            </a:xfrm>
            <a:prstGeom prst="straightConnector1">
              <a:avLst/>
            </a:prstGeom>
            <a:ln w="31750">
              <a:tailEnd type="triangle"/>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245E0D75-3E06-4E34-9E47-958F78C33938}"/>
                </a:ext>
              </a:extLst>
            </p:cNvPr>
            <p:cNvSpPr/>
            <p:nvPr/>
          </p:nvSpPr>
          <p:spPr>
            <a:xfrm>
              <a:off x="4586065"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36" name="Straight Arrow Connector 35">
              <a:extLst>
                <a:ext uri="{FF2B5EF4-FFF2-40B4-BE49-F238E27FC236}">
                  <a16:creationId xmlns:a16="http://schemas.microsoft.com/office/drawing/2014/main" id="{B2DA737B-EFAA-42B9-98C0-92735C1AEBEE}"/>
                </a:ext>
              </a:extLst>
            </p:cNvPr>
            <p:cNvCxnSpPr>
              <a:endCxn id="35" idx="4"/>
            </p:cNvCxnSpPr>
            <p:nvPr/>
          </p:nvCxnSpPr>
          <p:spPr>
            <a:xfrm flipV="1">
              <a:off x="4754095"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183DCA-70EC-4189-90D0-29294E91A719}"/>
                </a:ext>
              </a:extLst>
            </p:cNvPr>
            <p:cNvCxnSpPr>
              <a:cxnSpLocks/>
              <a:stCxn id="35" idx="0"/>
            </p:cNvCxnSpPr>
            <p:nvPr/>
          </p:nvCxnSpPr>
          <p:spPr>
            <a:xfrm flipV="1">
              <a:off x="4754096"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6C5878-22BE-4394-B0A6-807A615A03A9}"/>
                </a:ext>
              </a:extLst>
            </p:cNvPr>
            <p:cNvCxnSpPr>
              <a:cxnSpLocks/>
              <a:stCxn id="35" idx="7"/>
              <a:endCxn id="45" idx="3"/>
            </p:cNvCxnSpPr>
            <p:nvPr/>
          </p:nvCxnSpPr>
          <p:spPr>
            <a:xfrm rot="16200000" flipH="1">
              <a:off x="5086088" y="3306428"/>
              <a:ext cx="243635" cy="669991"/>
            </a:xfrm>
            <a:prstGeom prst="curvedConnector5">
              <a:avLst>
                <a:gd name="adj1" fmla="val -93829"/>
                <a:gd name="adj2" fmla="val 50000"/>
                <a:gd name="adj3" fmla="val 19382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1421A3-CFF8-471A-AF89-38E9C5ADD73C}"/>
                </a:ext>
              </a:extLst>
            </p:cNvPr>
            <p:cNvSpPr txBox="1"/>
            <p:nvPr/>
          </p:nvSpPr>
          <p:spPr>
            <a:xfrm>
              <a:off x="4586065" y="4208554"/>
              <a:ext cx="405111" cy="332399"/>
            </a:xfrm>
            <a:prstGeom prst="rect">
              <a:avLst/>
            </a:prstGeom>
            <a:noFill/>
          </p:spPr>
          <p:txBody>
            <a:bodyPr wrap="none" rtlCol="0">
              <a:spAutoFit/>
            </a:bodyPr>
            <a:lstStyle/>
            <a:p>
              <a:pPr defTabSz="762015">
                <a:defRPr/>
              </a:pPr>
              <a:r>
                <a:rPr lang="en-US" sz="3000" dirty="0">
                  <a:solidFill>
                    <a:srgbClr val="000000"/>
                  </a:solidFill>
                </a:rPr>
                <a:t>x</a:t>
              </a:r>
              <a:r>
                <a:rPr lang="en-US" sz="3000" baseline="-25000" dirty="0">
                  <a:solidFill>
                    <a:srgbClr val="000000"/>
                  </a:solidFill>
                </a:rPr>
                <a:t>t-1</a:t>
              </a:r>
              <a:endParaRPr lang="en-US" sz="3000" dirty="0">
                <a:solidFill>
                  <a:srgbClr val="000000"/>
                </a:solidFill>
              </a:endParaRPr>
            </a:p>
          </p:txBody>
        </p:sp>
        <p:sp>
          <p:nvSpPr>
            <p:cNvPr id="42" name="TextBox 41">
              <a:extLst>
                <a:ext uri="{FF2B5EF4-FFF2-40B4-BE49-F238E27FC236}">
                  <a16:creationId xmlns:a16="http://schemas.microsoft.com/office/drawing/2014/main" id="{000B4949-C37C-46D9-8DA2-0800AEC7C267}"/>
                </a:ext>
              </a:extLst>
            </p:cNvPr>
            <p:cNvSpPr txBox="1"/>
            <p:nvPr/>
          </p:nvSpPr>
          <p:spPr>
            <a:xfrm>
              <a:off x="2956890" y="4208554"/>
              <a:ext cx="226216" cy="332399"/>
            </a:xfrm>
            <a:prstGeom prst="rect">
              <a:avLst/>
            </a:prstGeom>
            <a:noFill/>
          </p:spPr>
          <p:txBody>
            <a:bodyPr wrap="none" rtlCol="0">
              <a:spAutoFit/>
            </a:bodyPr>
            <a:lstStyle/>
            <a:p>
              <a:pPr defTabSz="762015">
                <a:defRPr/>
              </a:pPr>
              <a:r>
                <a:rPr lang="en-US" sz="3000" dirty="0">
                  <a:solidFill>
                    <a:srgbClr val="000000"/>
                  </a:solidFill>
                </a:rPr>
                <a:t>x</a:t>
              </a:r>
            </a:p>
          </p:txBody>
        </p:sp>
        <p:sp>
          <p:nvSpPr>
            <p:cNvPr id="43" name="TextBox 42">
              <a:extLst>
                <a:ext uri="{FF2B5EF4-FFF2-40B4-BE49-F238E27FC236}">
                  <a16:creationId xmlns:a16="http://schemas.microsoft.com/office/drawing/2014/main" id="{E7BCD822-C230-4E2D-965F-96840CD67424}"/>
                </a:ext>
              </a:extLst>
            </p:cNvPr>
            <p:cNvSpPr txBox="1"/>
            <p:nvPr/>
          </p:nvSpPr>
          <p:spPr>
            <a:xfrm>
              <a:off x="2970862" y="2630113"/>
              <a:ext cx="226216" cy="332399"/>
            </a:xfrm>
            <a:prstGeom prst="rect">
              <a:avLst/>
            </a:prstGeom>
            <a:noFill/>
          </p:spPr>
          <p:txBody>
            <a:bodyPr wrap="none" rtlCol="0">
              <a:spAutoFit/>
            </a:bodyPr>
            <a:lstStyle/>
            <a:p>
              <a:pPr defTabSz="762015">
                <a:defRPr/>
              </a:pPr>
              <a:r>
                <a:rPr lang="en-US" sz="3000" dirty="0">
                  <a:solidFill>
                    <a:srgbClr val="000000"/>
                  </a:solidFill>
                </a:rPr>
                <a:t>y</a:t>
              </a:r>
            </a:p>
          </p:txBody>
        </p:sp>
        <p:sp>
          <p:nvSpPr>
            <p:cNvPr id="44" name="TextBox 43">
              <a:extLst>
                <a:ext uri="{FF2B5EF4-FFF2-40B4-BE49-F238E27FC236}">
                  <a16:creationId xmlns:a16="http://schemas.microsoft.com/office/drawing/2014/main" id="{E6D475C6-0140-4327-867A-B943F305C45F}"/>
                </a:ext>
              </a:extLst>
            </p:cNvPr>
            <p:cNvSpPr txBox="1"/>
            <p:nvPr/>
          </p:nvSpPr>
          <p:spPr>
            <a:xfrm>
              <a:off x="4586065" y="2618694"/>
              <a:ext cx="405111" cy="332399"/>
            </a:xfrm>
            <a:prstGeom prst="rect">
              <a:avLst/>
            </a:prstGeom>
            <a:noFill/>
          </p:spPr>
          <p:txBody>
            <a:bodyPr wrap="none" rtlCol="0">
              <a:spAutoFit/>
            </a:bodyPr>
            <a:lstStyle/>
            <a:p>
              <a:pPr defTabSz="762015">
                <a:defRPr/>
              </a:pPr>
              <a:r>
                <a:rPr lang="en-US" sz="3000" dirty="0">
                  <a:solidFill>
                    <a:srgbClr val="000000"/>
                  </a:solidFill>
                </a:rPr>
                <a:t>y</a:t>
              </a:r>
              <a:r>
                <a:rPr lang="en-US" sz="3000" baseline="-25000" dirty="0">
                  <a:solidFill>
                    <a:srgbClr val="000000"/>
                  </a:solidFill>
                </a:rPr>
                <a:t>t-1</a:t>
              </a:r>
              <a:endParaRPr lang="en-US" sz="3000" dirty="0">
                <a:solidFill>
                  <a:srgbClr val="000000"/>
                </a:solidFill>
              </a:endParaRPr>
            </a:p>
          </p:txBody>
        </p:sp>
        <p:sp>
          <p:nvSpPr>
            <p:cNvPr id="45" name="Oval 44">
              <a:extLst>
                <a:ext uri="{FF2B5EF4-FFF2-40B4-BE49-F238E27FC236}">
                  <a16:creationId xmlns:a16="http://schemas.microsoft.com/office/drawing/2014/main" id="{58270941-6658-416F-ADEF-3241943EC085}"/>
                </a:ext>
              </a:extLst>
            </p:cNvPr>
            <p:cNvSpPr/>
            <p:nvPr/>
          </p:nvSpPr>
          <p:spPr>
            <a:xfrm>
              <a:off x="5493687"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46" name="Straight Arrow Connector 45">
              <a:extLst>
                <a:ext uri="{FF2B5EF4-FFF2-40B4-BE49-F238E27FC236}">
                  <a16:creationId xmlns:a16="http://schemas.microsoft.com/office/drawing/2014/main" id="{C71CE46A-EC44-46B9-8B74-5AEA4CC39870}"/>
                </a:ext>
              </a:extLst>
            </p:cNvPr>
            <p:cNvCxnSpPr>
              <a:endCxn id="45" idx="4"/>
            </p:cNvCxnSpPr>
            <p:nvPr/>
          </p:nvCxnSpPr>
          <p:spPr>
            <a:xfrm flipV="1">
              <a:off x="5661717"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29BFE3-7157-4FF0-BD29-69E78A2632D3}"/>
                </a:ext>
              </a:extLst>
            </p:cNvPr>
            <p:cNvCxnSpPr>
              <a:cxnSpLocks/>
              <a:stCxn id="45" idx="0"/>
            </p:cNvCxnSpPr>
            <p:nvPr/>
          </p:nvCxnSpPr>
          <p:spPr>
            <a:xfrm flipV="1">
              <a:off x="5661718"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D5076C45-3D7C-45CF-ACE3-B638EE0C424E}"/>
                </a:ext>
              </a:extLst>
            </p:cNvPr>
            <p:cNvCxnSpPr>
              <a:cxnSpLocks/>
              <a:stCxn id="45" idx="7"/>
              <a:endCxn id="52" idx="3"/>
            </p:cNvCxnSpPr>
            <p:nvPr/>
          </p:nvCxnSpPr>
          <p:spPr>
            <a:xfrm rot="16200000" flipH="1">
              <a:off x="5992257" y="3302832"/>
              <a:ext cx="239131" cy="662581"/>
            </a:xfrm>
            <a:prstGeom prst="curvedConnector5">
              <a:avLst>
                <a:gd name="adj1" fmla="val -95596"/>
                <a:gd name="adj2" fmla="val 50000"/>
                <a:gd name="adj3" fmla="val 195596"/>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A4326-8AC1-49C6-808B-D0705D47D293}"/>
                </a:ext>
              </a:extLst>
            </p:cNvPr>
            <p:cNvSpPr txBox="1"/>
            <p:nvPr/>
          </p:nvSpPr>
          <p:spPr>
            <a:xfrm>
              <a:off x="5493687" y="4203505"/>
              <a:ext cx="268535" cy="332399"/>
            </a:xfrm>
            <a:prstGeom prst="rect">
              <a:avLst/>
            </a:prstGeom>
            <a:noFill/>
          </p:spPr>
          <p:txBody>
            <a:bodyPr wrap="none" rtlCol="0">
              <a:spAutoFit/>
            </a:bodyPr>
            <a:lstStyle/>
            <a:p>
              <a:pPr defTabSz="762015">
                <a:defRPr/>
              </a:pPr>
              <a:r>
                <a:rPr lang="en-US" sz="3000" dirty="0" err="1">
                  <a:solidFill>
                    <a:srgbClr val="000000"/>
                  </a:solidFill>
                </a:rPr>
                <a:t>x</a:t>
              </a:r>
              <a:r>
                <a:rPr lang="en-US" sz="3000" baseline="-25000" dirty="0" err="1">
                  <a:solidFill>
                    <a:srgbClr val="000000"/>
                  </a:solidFill>
                </a:rPr>
                <a:t>t</a:t>
              </a:r>
              <a:endParaRPr lang="en-US" sz="3000" dirty="0">
                <a:solidFill>
                  <a:srgbClr val="000000"/>
                </a:solidFill>
              </a:endParaRPr>
            </a:p>
          </p:txBody>
        </p:sp>
        <p:sp>
          <p:nvSpPr>
            <p:cNvPr id="50" name="TextBox 49">
              <a:extLst>
                <a:ext uri="{FF2B5EF4-FFF2-40B4-BE49-F238E27FC236}">
                  <a16:creationId xmlns:a16="http://schemas.microsoft.com/office/drawing/2014/main" id="{C463AC8B-DCAE-41E8-B54C-C722BC588906}"/>
                </a:ext>
              </a:extLst>
            </p:cNvPr>
            <p:cNvSpPr txBox="1"/>
            <p:nvPr/>
          </p:nvSpPr>
          <p:spPr>
            <a:xfrm>
              <a:off x="5493687" y="2613645"/>
              <a:ext cx="268535" cy="332399"/>
            </a:xfrm>
            <a:prstGeom prst="rect">
              <a:avLst/>
            </a:prstGeom>
            <a:noFill/>
          </p:spPr>
          <p:txBody>
            <a:bodyPr wrap="none" rtlCol="0">
              <a:spAutoFit/>
            </a:bodyPr>
            <a:lstStyle/>
            <a:p>
              <a:pPr defTabSz="762015">
                <a:defRPr/>
              </a:pPr>
              <a:r>
                <a:rPr lang="en-US" sz="3000" dirty="0" err="1">
                  <a:solidFill>
                    <a:srgbClr val="000000"/>
                  </a:solidFill>
                </a:rPr>
                <a:t>y</a:t>
              </a:r>
              <a:r>
                <a:rPr lang="en-US" sz="3000" baseline="-25000" dirty="0" err="1">
                  <a:solidFill>
                    <a:srgbClr val="000000"/>
                  </a:solidFill>
                </a:rPr>
                <a:t>t</a:t>
              </a:r>
              <a:endParaRPr lang="en-US" sz="3000" dirty="0">
                <a:solidFill>
                  <a:srgbClr val="000000"/>
                </a:solidFill>
              </a:endParaRPr>
            </a:p>
          </p:txBody>
        </p:sp>
        <p:sp>
          <p:nvSpPr>
            <p:cNvPr id="52" name="Oval 51">
              <a:extLst>
                <a:ext uri="{FF2B5EF4-FFF2-40B4-BE49-F238E27FC236}">
                  <a16:creationId xmlns:a16="http://schemas.microsoft.com/office/drawing/2014/main" id="{11A7C583-B03A-4488-B021-8866ACB1D7E2}"/>
                </a:ext>
              </a:extLst>
            </p:cNvPr>
            <p:cNvSpPr/>
            <p:nvPr/>
          </p:nvSpPr>
          <p:spPr>
            <a:xfrm>
              <a:off x="6393899" y="3453500"/>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53" name="Straight Arrow Connector 52">
              <a:extLst>
                <a:ext uri="{FF2B5EF4-FFF2-40B4-BE49-F238E27FC236}">
                  <a16:creationId xmlns:a16="http://schemas.microsoft.com/office/drawing/2014/main" id="{2E40D9E3-D568-4659-AF59-51A276EC33D8}"/>
                </a:ext>
              </a:extLst>
            </p:cNvPr>
            <p:cNvCxnSpPr>
              <a:endCxn id="52" idx="4"/>
            </p:cNvCxnSpPr>
            <p:nvPr/>
          </p:nvCxnSpPr>
          <p:spPr>
            <a:xfrm flipV="1">
              <a:off x="6561929" y="3805192"/>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868CA06-CF5C-4261-A7D7-8522546ED1E3}"/>
                </a:ext>
              </a:extLst>
            </p:cNvPr>
            <p:cNvCxnSpPr>
              <a:cxnSpLocks/>
              <a:stCxn id="52" idx="0"/>
            </p:cNvCxnSpPr>
            <p:nvPr/>
          </p:nvCxnSpPr>
          <p:spPr>
            <a:xfrm flipV="1">
              <a:off x="6561930" y="2987456"/>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816C090-E462-4C11-8590-3BA8214AB3B3}"/>
                </a:ext>
              </a:extLst>
            </p:cNvPr>
            <p:cNvCxnSpPr>
              <a:cxnSpLocks/>
              <a:stCxn id="52" idx="7"/>
              <a:endCxn id="59" idx="3"/>
            </p:cNvCxnSpPr>
            <p:nvPr/>
          </p:nvCxnSpPr>
          <p:spPr>
            <a:xfrm rot="16200000" flipH="1">
              <a:off x="6889905" y="3295843"/>
              <a:ext cx="258237" cy="676559"/>
            </a:xfrm>
            <a:prstGeom prst="curvedConnector5">
              <a:avLst>
                <a:gd name="adj1" fmla="val -88523"/>
                <a:gd name="adj2" fmla="val 50000"/>
                <a:gd name="adj3" fmla="val 18852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57C7C6F-FC79-4D09-BC12-09E1F64666EC}"/>
                </a:ext>
              </a:extLst>
            </p:cNvPr>
            <p:cNvSpPr txBox="1"/>
            <p:nvPr/>
          </p:nvSpPr>
          <p:spPr>
            <a:xfrm>
              <a:off x="6393899" y="4193952"/>
              <a:ext cx="443583" cy="332399"/>
            </a:xfrm>
            <a:prstGeom prst="rect">
              <a:avLst/>
            </a:prstGeom>
            <a:noFill/>
          </p:spPr>
          <p:txBody>
            <a:bodyPr wrap="none" rtlCol="0">
              <a:spAutoFit/>
            </a:bodyPr>
            <a:lstStyle/>
            <a:p>
              <a:pPr defTabSz="762015">
                <a:defRPr/>
              </a:pPr>
              <a:r>
                <a:rPr lang="en-US" sz="3000" dirty="0">
                  <a:solidFill>
                    <a:srgbClr val="000000"/>
                  </a:solidFill>
                </a:rPr>
                <a:t>x</a:t>
              </a:r>
              <a:r>
                <a:rPr lang="en-US" sz="3000" baseline="-25000" dirty="0">
                  <a:solidFill>
                    <a:srgbClr val="000000"/>
                  </a:solidFill>
                </a:rPr>
                <a:t>t+1</a:t>
              </a:r>
              <a:endParaRPr lang="en-US" sz="3000" dirty="0">
                <a:solidFill>
                  <a:srgbClr val="000000"/>
                </a:solidFill>
              </a:endParaRPr>
            </a:p>
          </p:txBody>
        </p:sp>
        <p:sp>
          <p:nvSpPr>
            <p:cNvPr id="57" name="TextBox 56">
              <a:extLst>
                <a:ext uri="{FF2B5EF4-FFF2-40B4-BE49-F238E27FC236}">
                  <a16:creationId xmlns:a16="http://schemas.microsoft.com/office/drawing/2014/main" id="{91378058-3675-4878-B444-50BD5EFB8473}"/>
                </a:ext>
              </a:extLst>
            </p:cNvPr>
            <p:cNvSpPr txBox="1"/>
            <p:nvPr/>
          </p:nvSpPr>
          <p:spPr>
            <a:xfrm>
              <a:off x="6393899" y="2604092"/>
              <a:ext cx="443583" cy="332399"/>
            </a:xfrm>
            <a:prstGeom prst="rect">
              <a:avLst/>
            </a:prstGeom>
            <a:noFill/>
          </p:spPr>
          <p:txBody>
            <a:bodyPr wrap="none" rtlCol="0">
              <a:spAutoFit/>
            </a:bodyPr>
            <a:lstStyle/>
            <a:p>
              <a:pPr defTabSz="762015">
                <a:defRPr/>
              </a:pPr>
              <a:r>
                <a:rPr lang="en-US" sz="3000" dirty="0">
                  <a:solidFill>
                    <a:srgbClr val="000000"/>
                  </a:solidFill>
                </a:rPr>
                <a:t>y</a:t>
              </a:r>
              <a:r>
                <a:rPr lang="en-US" sz="3000" baseline="-25000" dirty="0">
                  <a:solidFill>
                    <a:srgbClr val="000000"/>
                  </a:solidFill>
                </a:rPr>
                <a:t>t+1</a:t>
              </a:r>
              <a:endParaRPr lang="en-US" sz="3000" dirty="0">
                <a:solidFill>
                  <a:srgbClr val="000000"/>
                </a:solidFill>
              </a:endParaRPr>
            </a:p>
          </p:txBody>
        </p:sp>
        <p:sp>
          <p:nvSpPr>
            <p:cNvPr id="59" name="Oval 58">
              <a:extLst>
                <a:ext uri="{FF2B5EF4-FFF2-40B4-BE49-F238E27FC236}">
                  <a16:creationId xmlns:a16="http://schemas.microsoft.com/office/drawing/2014/main" id="{3FC0C93E-E8E6-420E-B93F-4F3A2325D9C3}"/>
                </a:ext>
              </a:extLst>
            </p:cNvPr>
            <p:cNvSpPr/>
            <p:nvPr/>
          </p:nvSpPr>
          <p:spPr>
            <a:xfrm>
              <a:off x="7308089"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60" name="Straight Arrow Connector 59">
              <a:extLst>
                <a:ext uri="{FF2B5EF4-FFF2-40B4-BE49-F238E27FC236}">
                  <a16:creationId xmlns:a16="http://schemas.microsoft.com/office/drawing/2014/main" id="{30CE7304-8A0C-481C-8985-F197A64ACF8E}"/>
                </a:ext>
              </a:extLst>
            </p:cNvPr>
            <p:cNvCxnSpPr>
              <a:endCxn id="59" idx="4"/>
            </p:cNvCxnSpPr>
            <p:nvPr/>
          </p:nvCxnSpPr>
          <p:spPr>
            <a:xfrm flipV="1">
              <a:off x="7476119"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584709B-D276-40B5-A82C-C82FFE48E024}"/>
                </a:ext>
              </a:extLst>
            </p:cNvPr>
            <p:cNvCxnSpPr>
              <a:cxnSpLocks/>
              <a:stCxn id="59" idx="0"/>
            </p:cNvCxnSpPr>
            <p:nvPr/>
          </p:nvCxnSpPr>
          <p:spPr>
            <a:xfrm flipV="1">
              <a:off x="7476120"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1CC12171-9BD1-44C2-8DAE-9770A4BDE5D6}"/>
                </a:ext>
              </a:extLst>
            </p:cNvPr>
            <p:cNvCxnSpPr>
              <a:cxnSpLocks/>
              <a:stCxn id="59" idx="7"/>
            </p:cNvCxnSpPr>
            <p:nvPr/>
          </p:nvCxnSpPr>
          <p:spPr>
            <a:xfrm rot="16200000" flipH="1">
              <a:off x="7664085" y="3445406"/>
              <a:ext cx="370225" cy="508527"/>
            </a:xfrm>
            <a:prstGeom prst="curvedConnector4">
              <a:avLst>
                <a:gd name="adj1" fmla="val -61746"/>
                <a:gd name="adj2" fmla="val 5483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89CA752-23F0-43A2-894F-0B83015541FA}"/>
                </a:ext>
              </a:extLst>
            </p:cNvPr>
            <p:cNvSpPr txBox="1"/>
            <p:nvPr/>
          </p:nvSpPr>
          <p:spPr>
            <a:xfrm>
              <a:off x="7308089" y="4203505"/>
              <a:ext cx="443583" cy="332399"/>
            </a:xfrm>
            <a:prstGeom prst="rect">
              <a:avLst/>
            </a:prstGeom>
            <a:noFill/>
          </p:spPr>
          <p:txBody>
            <a:bodyPr wrap="none" rtlCol="0">
              <a:spAutoFit/>
            </a:bodyPr>
            <a:lstStyle/>
            <a:p>
              <a:pPr defTabSz="762015">
                <a:defRPr/>
              </a:pPr>
              <a:r>
                <a:rPr lang="en-US" sz="3000" dirty="0">
                  <a:solidFill>
                    <a:srgbClr val="000000"/>
                  </a:solidFill>
                </a:rPr>
                <a:t>x</a:t>
              </a:r>
              <a:r>
                <a:rPr lang="en-US" sz="3000" baseline="-25000" dirty="0">
                  <a:solidFill>
                    <a:srgbClr val="000000"/>
                  </a:solidFill>
                </a:rPr>
                <a:t>t+2</a:t>
              </a:r>
              <a:endParaRPr lang="en-US" sz="3000" dirty="0">
                <a:solidFill>
                  <a:srgbClr val="000000"/>
                </a:solidFill>
              </a:endParaRPr>
            </a:p>
          </p:txBody>
        </p:sp>
        <p:sp>
          <p:nvSpPr>
            <p:cNvPr id="64" name="TextBox 63">
              <a:extLst>
                <a:ext uri="{FF2B5EF4-FFF2-40B4-BE49-F238E27FC236}">
                  <a16:creationId xmlns:a16="http://schemas.microsoft.com/office/drawing/2014/main" id="{BE9DC19A-587D-4088-B2F9-F85AC203175A}"/>
                </a:ext>
              </a:extLst>
            </p:cNvPr>
            <p:cNvSpPr txBox="1"/>
            <p:nvPr/>
          </p:nvSpPr>
          <p:spPr>
            <a:xfrm>
              <a:off x="7308089" y="2613645"/>
              <a:ext cx="443583" cy="332399"/>
            </a:xfrm>
            <a:prstGeom prst="rect">
              <a:avLst/>
            </a:prstGeom>
            <a:noFill/>
          </p:spPr>
          <p:txBody>
            <a:bodyPr wrap="none" rtlCol="0">
              <a:spAutoFit/>
            </a:bodyPr>
            <a:lstStyle/>
            <a:p>
              <a:pPr defTabSz="762015">
                <a:defRPr/>
              </a:pPr>
              <a:r>
                <a:rPr lang="en-US" sz="3000" dirty="0">
                  <a:solidFill>
                    <a:srgbClr val="000000"/>
                  </a:solidFill>
                </a:rPr>
                <a:t>y</a:t>
              </a:r>
              <a:r>
                <a:rPr lang="en-US" sz="3000" baseline="-25000" dirty="0">
                  <a:solidFill>
                    <a:srgbClr val="000000"/>
                  </a:solidFill>
                </a:rPr>
                <a:t>t+2</a:t>
              </a:r>
              <a:endParaRPr lang="en-US" sz="3000" dirty="0">
                <a:solidFill>
                  <a:srgbClr val="000000"/>
                </a:solidFill>
              </a:endParaRPr>
            </a:p>
          </p:txBody>
        </p:sp>
        <p:cxnSp>
          <p:nvCxnSpPr>
            <p:cNvPr id="67" name="Straight Arrow Connector 66">
              <a:extLst>
                <a:ext uri="{FF2B5EF4-FFF2-40B4-BE49-F238E27FC236}">
                  <a16:creationId xmlns:a16="http://schemas.microsoft.com/office/drawing/2014/main" id="{10DCF62F-BE27-42EF-A20E-BC95822B2C08}"/>
                </a:ext>
              </a:extLst>
            </p:cNvPr>
            <p:cNvCxnSpPr>
              <a:cxnSpLocks/>
            </p:cNvCxnSpPr>
            <p:nvPr/>
          </p:nvCxnSpPr>
          <p:spPr>
            <a:xfrm>
              <a:off x="4662718" y="5008967"/>
              <a:ext cx="2932216" cy="0"/>
            </a:xfrm>
            <a:prstGeom prst="straightConnector1">
              <a:avLst/>
            </a:prstGeom>
            <a:ln w="31750">
              <a:solidFill>
                <a:srgbClr val="002060"/>
              </a:solidFill>
              <a:tailEnd type="triangle"/>
            </a:ln>
          </p:spPr>
          <p:style>
            <a:lnRef idx="1">
              <a:schemeClr val="accent5"/>
            </a:lnRef>
            <a:fillRef idx="0">
              <a:schemeClr val="accent5"/>
            </a:fillRef>
            <a:effectRef idx="0">
              <a:schemeClr val="accent5"/>
            </a:effectRef>
            <a:fontRef idx="minor">
              <a:schemeClr val="tx1"/>
            </a:fontRef>
          </p:style>
        </p:cxnSp>
        <p:sp>
          <p:nvSpPr>
            <p:cNvPr id="69" name="TextBox 68">
              <a:extLst>
                <a:ext uri="{FF2B5EF4-FFF2-40B4-BE49-F238E27FC236}">
                  <a16:creationId xmlns:a16="http://schemas.microsoft.com/office/drawing/2014/main" id="{1D3C8074-6BC0-4AD4-A865-44055931FBF3}"/>
                </a:ext>
              </a:extLst>
            </p:cNvPr>
            <p:cNvSpPr txBox="1"/>
            <p:nvPr/>
          </p:nvSpPr>
          <p:spPr>
            <a:xfrm>
              <a:off x="5384872" y="5041219"/>
              <a:ext cx="1826423" cy="332399"/>
            </a:xfrm>
            <a:prstGeom prst="rect">
              <a:avLst/>
            </a:prstGeom>
            <a:noFill/>
          </p:spPr>
          <p:txBody>
            <a:bodyPr wrap="none" rtlCol="0">
              <a:spAutoFit/>
            </a:bodyPr>
            <a:lstStyle/>
            <a:p>
              <a:pPr defTabSz="762015">
                <a:defRPr/>
              </a:pPr>
              <a:r>
                <a:rPr lang="en-US" sz="3000" dirty="0">
                  <a:solidFill>
                    <a:srgbClr val="000000"/>
                  </a:solidFill>
                </a:rPr>
                <a:t>Unrolling in Time</a:t>
              </a:r>
            </a:p>
          </p:txBody>
        </p:sp>
        <p:sp>
          <p:nvSpPr>
            <p:cNvPr id="70" name="TextBox 69">
              <a:extLst>
                <a:ext uri="{FF2B5EF4-FFF2-40B4-BE49-F238E27FC236}">
                  <a16:creationId xmlns:a16="http://schemas.microsoft.com/office/drawing/2014/main" id="{AA0A2D9B-5578-4A1D-89D7-F30A7AA86478}"/>
                </a:ext>
              </a:extLst>
            </p:cNvPr>
            <p:cNvSpPr txBox="1"/>
            <p:nvPr/>
          </p:nvSpPr>
          <p:spPr>
            <a:xfrm>
              <a:off x="3277915" y="3035812"/>
              <a:ext cx="226216" cy="332399"/>
            </a:xfrm>
            <a:prstGeom prst="rect">
              <a:avLst/>
            </a:prstGeom>
            <a:noFill/>
          </p:spPr>
          <p:txBody>
            <a:bodyPr wrap="none" rtlCol="0">
              <a:spAutoFit/>
            </a:bodyPr>
            <a:lstStyle/>
            <a:p>
              <a:pPr defTabSz="762015">
                <a:defRPr/>
              </a:pPr>
              <a:r>
                <a:rPr lang="en-US" sz="3000" dirty="0">
                  <a:solidFill>
                    <a:srgbClr val="000000"/>
                  </a:solidFill>
                </a:rPr>
                <a:t>s</a:t>
              </a:r>
            </a:p>
          </p:txBody>
        </p:sp>
        <p:sp>
          <p:nvSpPr>
            <p:cNvPr id="72" name="TextBox 71">
              <a:extLst>
                <a:ext uri="{FF2B5EF4-FFF2-40B4-BE49-F238E27FC236}">
                  <a16:creationId xmlns:a16="http://schemas.microsoft.com/office/drawing/2014/main" id="{2971CB6D-A025-4991-8058-5E68CAAB58F8}"/>
                </a:ext>
              </a:extLst>
            </p:cNvPr>
            <p:cNvSpPr txBox="1"/>
            <p:nvPr/>
          </p:nvSpPr>
          <p:spPr>
            <a:xfrm>
              <a:off x="4847492" y="2933947"/>
              <a:ext cx="405111" cy="332399"/>
            </a:xfrm>
            <a:prstGeom prst="rect">
              <a:avLst/>
            </a:prstGeom>
            <a:noFill/>
          </p:spPr>
          <p:txBody>
            <a:bodyPr wrap="none" rtlCol="0">
              <a:spAutoFit/>
            </a:bodyPr>
            <a:lstStyle/>
            <a:p>
              <a:pPr defTabSz="762015">
                <a:defRPr/>
              </a:pPr>
              <a:r>
                <a:rPr lang="en-US" sz="3000" dirty="0">
                  <a:solidFill>
                    <a:srgbClr val="000000"/>
                  </a:solidFill>
                </a:rPr>
                <a:t>s</a:t>
              </a:r>
              <a:r>
                <a:rPr lang="en-US" sz="3000" baseline="-25000" dirty="0">
                  <a:solidFill>
                    <a:srgbClr val="000000"/>
                  </a:solidFill>
                </a:rPr>
                <a:t>t-1</a:t>
              </a:r>
              <a:endParaRPr lang="en-US" sz="3000" dirty="0">
                <a:solidFill>
                  <a:srgbClr val="000000"/>
                </a:solidFill>
              </a:endParaRPr>
            </a:p>
          </p:txBody>
        </p:sp>
        <p:sp>
          <p:nvSpPr>
            <p:cNvPr id="73" name="TextBox 72">
              <a:extLst>
                <a:ext uri="{FF2B5EF4-FFF2-40B4-BE49-F238E27FC236}">
                  <a16:creationId xmlns:a16="http://schemas.microsoft.com/office/drawing/2014/main" id="{9653BE72-7AD8-4415-8C80-F683F05DD4C3}"/>
                </a:ext>
              </a:extLst>
            </p:cNvPr>
            <p:cNvSpPr txBox="1"/>
            <p:nvPr/>
          </p:nvSpPr>
          <p:spPr>
            <a:xfrm>
              <a:off x="5779589" y="2922383"/>
              <a:ext cx="268535" cy="332399"/>
            </a:xfrm>
            <a:prstGeom prst="rect">
              <a:avLst/>
            </a:prstGeom>
            <a:noFill/>
          </p:spPr>
          <p:txBody>
            <a:bodyPr wrap="none" rtlCol="0">
              <a:spAutoFit/>
            </a:bodyPr>
            <a:lstStyle/>
            <a:p>
              <a:pPr defTabSz="762015">
                <a:defRPr/>
              </a:pPr>
              <a:r>
                <a:rPr lang="en-US" sz="3000" dirty="0" err="1">
                  <a:solidFill>
                    <a:srgbClr val="000000"/>
                  </a:solidFill>
                </a:rPr>
                <a:t>s</a:t>
              </a:r>
              <a:r>
                <a:rPr lang="en-US" sz="3000" baseline="-25000" dirty="0" err="1">
                  <a:solidFill>
                    <a:srgbClr val="000000"/>
                  </a:solidFill>
                </a:rPr>
                <a:t>t</a:t>
              </a:r>
              <a:endParaRPr lang="en-US" sz="3000" dirty="0">
                <a:solidFill>
                  <a:srgbClr val="000000"/>
                </a:solidFill>
              </a:endParaRPr>
            </a:p>
          </p:txBody>
        </p:sp>
        <p:sp>
          <p:nvSpPr>
            <p:cNvPr id="74" name="TextBox 73">
              <a:extLst>
                <a:ext uri="{FF2B5EF4-FFF2-40B4-BE49-F238E27FC236}">
                  <a16:creationId xmlns:a16="http://schemas.microsoft.com/office/drawing/2014/main" id="{4EDD9317-2941-4BF6-BDC2-D4713B84A73D}"/>
                </a:ext>
              </a:extLst>
            </p:cNvPr>
            <p:cNvSpPr txBox="1"/>
            <p:nvPr/>
          </p:nvSpPr>
          <p:spPr>
            <a:xfrm>
              <a:off x="6675725" y="2925627"/>
              <a:ext cx="443583" cy="332399"/>
            </a:xfrm>
            <a:prstGeom prst="rect">
              <a:avLst/>
            </a:prstGeom>
            <a:noFill/>
          </p:spPr>
          <p:txBody>
            <a:bodyPr wrap="none" rtlCol="0">
              <a:spAutoFit/>
            </a:bodyPr>
            <a:lstStyle/>
            <a:p>
              <a:pPr defTabSz="762015">
                <a:defRPr/>
              </a:pPr>
              <a:r>
                <a:rPr lang="en-US" sz="3000" dirty="0">
                  <a:solidFill>
                    <a:srgbClr val="000000"/>
                  </a:solidFill>
                </a:rPr>
                <a:t>s</a:t>
              </a:r>
              <a:r>
                <a:rPr lang="en-US" sz="3000" baseline="-25000" dirty="0">
                  <a:solidFill>
                    <a:srgbClr val="000000"/>
                  </a:solidFill>
                </a:rPr>
                <a:t>t+1</a:t>
              </a:r>
              <a:endParaRPr lang="en-US" sz="3000" dirty="0">
                <a:solidFill>
                  <a:srgbClr val="000000"/>
                </a:solidFill>
              </a:endParaRPr>
            </a:p>
          </p:txBody>
        </p:sp>
        <p:sp>
          <p:nvSpPr>
            <p:cNvPr id="75" name="TextBox 74">
              <a:extLst>
                <a:ext uri="{FF2B5EF4-FFF2-40B4-BE49-F238E27FC236}">
                  <a16:creationId xmlns:a16="http://schemas.microsoft.com/office/drawing/2014/main" id="{6658575C-F382-4259-8B71-EF8F36327E52}"/>
                </a:ext>
              </a:extLst>
            </p:cNvPr>
            <p:cNvSpPr txBox="1"/>
            <p:nvPr/>
          </p:nvSpPr>
          <p:spPr>
            <a:xfrm>
              <a:off x="7551911" y="2919138"/>
              <a:ext cx="443583" cy="332399"/>
            </a:xfrm>
            <a:prstGeom prst="rect">
              <a:avLst/>
            </a:prstGeom>
            <a:noFill/>
          </p:spPr>
          <p:txBody>
            <a:bodyPr wrap="none" rtlCol="0">
              <a:spAutoFit/>
            </a:bodyPr>
            <a:lstStyle/>
            <a:p>
              <a:pPr defTabSz="762015">
                <a:defRPr/>
              </a:pPr>
              <a:r>
                <a:rPr lang="en-US" sz="3000" dirty="0">
                  <a:solidFill>
                    <a:srgbClr val="000000"/>
                  </a:solidFill>
                </a:rPr>
                <a:t>s</a:t>
              </a:r>
              <a:r>
                <a:rPr lang="en-US" sz="3000" baseline="-25000" dirty="0">
                  <a:solidFill>
                    <a:srgbClr val="000000"/>
                  </a:solidFill>
                </a:rPr>
                <a:t>t+2</a:t>
              </a:r>
              <a:endParaRPr lang="en-US" sz="3000" dirty="0">
                <a:solidFill>
                  <a:srgbClr val="000000"/>
                </a:solidFill>
              </a:endParaRPr>
            </a:p>
          </p:txBody>
        </p:sp>
      </p:gr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Basic principles</a:t>
            </a:r>
            <a:endParaRPr lang="en-US" sz="4000" kern="0" dirty="0">
              <a:solidFill>
                <a:srgbClr val="76B900"/>
              </a:solidFill>
            </a:endParaRPr>
          </a:p>
        </p:txBody>
      </p:sp>
    </p:spTree>
    <p:extLst>
      <p:ext uri="{BB962C8B-B14F-4D97-AF65-F5344CB8AC3E}">
        <p14:creationId xmlns:p14="http://schemas.microsoft.com/office/powerpoint/2010/main" val="497146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Long Short Term (LSTM) Cell</a:t>
            </a:r>
          </a:p>
        </p:txBody>
      </p:sp>
      <p:pic>
        <p:nvPicPr>
          <p:cNvPr id="5" name="Picture 4" descr="A close up of a map&#10;&#10;Description generated with very high confidence">
            <a:extLst>
              <a:ext uri="{FF2B5EF4-FFF2-40B4-BE49-F238E27FC236}">
                <a16:creationId xmlns:a16="http://schemas.microsoft.com/office/drawing/2014/main" id="{B837C199-E3B6-4EC1-A744-EF12809A1E1F}"/>
              </a:ext>
            </a:extLst>
          </p:cNvPr>
          <p:cNvPicPr>
            <a:picLocks noChangeAspect="1"/>
          </p:cNvPicPr>
          <p:nvPr/>
        </p:nvPicPr>
        <p:blipFill>
          <a:blip r:embed="rId3"/>
          <a:stretch>
            <a:fillRect/>
          </a:stretch>
        </p:blipFill>
        <p:spPr>
          <a:xfrm>
            <a:off x="234637" y="3536366"/>
            <a:ext cx="10160972" cy="5331168"/>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BEF5E3F7-F8DF-4AD6-8AF4-F19E77E8A795}"/>
              </a:ext>
            </a:extLst>
          </p:cNvPr>
          <p:cNvPicPr>
            <a:picLocks noChangeAspect="1"/>
          </p:cNvPicPr>
          <p:nvPr/>
        </p:nvPicPr>
        <p:blipFill>
          <a:blip r:embed="rId4"/>
          <a:stretch>
            <a:fillRect/>
          </a:stretch>
        </p:blipFill>
        <p:spPr>
          <a:xfrm>
            <a:off x="10395609" y="4233277"/>
            <a:ext cx="7061812" cy="3937342"/>
          </a:xfrm>
          <a:prstGeom prst="rect">
            <a:avLst/>
          </a:prstGeom>
        </p:spPr>
      </p:pic>
      <p:sp>
        <p:nvSpPr>
          <p:cNvPr id="3" name="Text Placeholder 3">
            <a:extLst>
              <a:ext uri="{FF2B5EF4-FFF2-40B4-BE49-F238E27FC236}">
                <a16:creationId xmlns:a16="http://schemas.microsoft.com/office/drawing/2014/main" id="{EA9B7519-11CA-4949-948A-B6E1C5EFB16A}"/>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Addressing problems of stability</a:t>
            </a:r>
            <a:endParaRPr lang="en-US" sz="4000" kern="0" dirty="0">
              <a:solidFill>
                <a:srgbClr val="76B900"/>
              </a:solidFill>
            </a:endParaRPr>
          </a:p>
        </p:txBody>
      </p:sp>
    </p:spTree>
    <p:extLst>
      <p:ext uri="{BB962C8B-B14F-4D97-AF65-F5344CB8AC3E}">
        <p14:creationId xmlns:p14="http://schemas.microsoft.com/office/powerpoint/2010/main" val="140698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solidFill>
                  <a:schemeClr val="accent2">
                    <a:lumMod val="40000"/>
                    <a:lumOff val="60000"/>
                  </a:schemeClr>
                </a:solidFill>
              </a:rPr>
              <a:t>Why Machine Learning?</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t>Transformer Architecture</a:t>
            </a:r>
          </a:p>
          <a:p>
            <a:pPr marL="1333470" lvl="1" indent="-571500">
              <a:buFont typeface="Arial" panose="020B0604020202020204" pitchFamily="34" charset="0"/>
              <a:buChar char="•"/>
            </a:pPr>
            <a:r>
              <a:rPr lang="en-US" sz="4400" dirty="0"/>
              <a:t>Transformer Encoder</a:t>
            </a:r>
          </a:p>
          <a:p>
            <a:pPr marL="1333470" lvl="1" indent="-571500">
              <a:buFont typeface="Arial" panose="020B0604020202020204" pitchFamily="34" charset="0"/>
              <a:buChar char="•"/>
            </a:pPr>
            <a:r>
              <a:rPr lang="en-US" sz="4400" dirty="0"/>
              <a:t>Transformer Decoder</a:t>
            </a:r>
          </a:p>
        </p:txBody>
      </p:sp>
    </p:spTree>
    <p:extLst>
      <p:ext uri="{BB962C8B-B14F-4D97-AF65-F5344CB8AC3E}">
        <p14:creationId xmlns:p14="http://schemas.microsoft.com/office/powerpoint/2010/main" val="24298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CNNs</a:t>
            </a:r>
            <a:endParaRPr lang="en-US" dirty="0">
              <a:latin typeface="Trebuchet MS"/>
            </a:endParaRPr>
          </a:p>
        </p:txBody>
      </p:sp>
    </p:spTree>
    <p:extLst>
      <p:ext uri="{BB962C8B-B14F-4D97-AF65-F5344CB8AC3E}">
        <p14:creationId xmlns:p14="http://schemas.microsoft.com/office/powerpoint/2010/main" val="83486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Convolutional Neural Networks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Basic principles</a:t>
            </a:r>
            <a:endParaRPr lang="en-US" sz="4000" kern="0" dirty="0">
              <a:solidFill>
                <a:srgbClr val="76B900"/>
              </a:solidFill>
            </a:endParaRPr>
          </a:p>
        </p:txBody>
      </p:sp>
      <p:pic>
        <p:nvPicPr>
          <p:cNvPr id="4098" name="Picture 2" descr="enter image description here">
            <a:extLst>
              <a:ext uri="{FF2B5EF4-FFF2-40B4-BE49-F238E27FC236}">
                <a16:creationId xmlns:a16="http://schemas.microsoft.com/office/drawing/2014/main" id="{3243D6A2-6C1E-4847-B89D-DE573D5078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35438" y="3710523"/>
            <a:ext cx="10017125" cy="504825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EC1DF1D-52AB-42D5-93BE-DD90A766B95A}"/>
              </a:ext>
            </a:extLst>
          </p:cNvPr>
          <p:cNvSpPr txBox="1"/>
          <p:nvPr/>
        </p:nvSpPr>
        <p:spPr>
          <a:xfrm>
            <a:off x="1" y="9568856"/>
            <a:ext cx="1421197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Severyn</a:t>
            </a:r>
            <a:r>
              <a:rPr lang="en-US" sz="1833" dirty="0">
                <a:solidFill>
                  <a:srgbClr val="222222"/>
                </a:solidFill>
                <a:latin typeface="Arial" panose="020B0604020202020204" pitchFamily="34" charset="0"/>
              </a:rPr>
              <a:t>, </a:t>
            </a:r>
            <a:r>
              <a:rPr lang="en-US" sz="1833" dirty="0" err="1">
                <a:solidFill>
                  <a:srgbClr val="222222"/>
                </a:solidFill>
                <a:latin typeface="Arial" panose="020B0604020202020204" pitchFamily="34" charset="0"/>
              </a:rPr>
              <a:t>Aliaksei</a:t>
            </a:r>
            <a:r>
              <a:rPr lang="en-US" sz="1833" dirty="0">
                <a:solidFill>
                  <a:srgbClr val="222222"/>
                </a:solidFill>
                <a:latin typeface="Arial" panose="020B0604020202020204" pitchFamily="34" charset="0"/>
              </a:rPr>
              <a:t>, and Alessandro </a:t>
            </a:r>
            <a:r>
              <a:rPr lang="en-US" sz="1833" dirty="0" err="1">
                <a:solidFill>
                  <a:srgbClr val="222222"/>
                </a:solidFill>
                <a:latin typeface="Arial" panose="020B0604020202020204" pitchFamily="34" charset="0"/>
              </a:rPr>
              <a:t>Moschitti</a:t>
            </a:r>
            <a:r>
              <a:rPr lang="en-US" sz="1833" dirty="0">
                <a:solidFill>
                  <a:srgbClr val="222222"/>
                </a:solidFill>
                <a:latin typeface="Arial" panose="020B0604020202020204" pitchFamily="34" charset="0"/>
              </a:rPr>
              <a:t>. "</a:t>
            </a:r>
            <a:r>
              <a:rPr lang="en-US" sz="1833" dirty="0" err="1">
                <a:solidFill>
                  <a:srgbClr val="222222"/>
                </a:solidFill>
                <a:latin typeface="Arial" panose="020B0604020202020204" pitchFamily="34" charset="0"/>
              </a:rPr>
              <a:t>Unitn</a:t>
            </a:r>
            <a:r>
              <a:rPr lang="en-US" sz="1833" dirty="0">
                <a:solidFill>
                  <a:srgbClr val="222222"/>
                </a:solidFill>
                <a:latin typeface="Arial" panose="020B0604020202020204" pitchFamily="34" charset="0"/>
              </a:rPr>
              <a:t>: Training deep convolutional neural network for twitter sentiment classification." </a:t>
            </a:r>
            <a:r>
              <a:rPr lang="en-US" sz="1833" i="1" dirty="0">
                <a:solidFill>
                  <a:srgbClr val="222222"/>
                </a:solidFill>
                <a:latin typeface="Arial" panose="020B0604020202020204" pitchFamily="34" charset="0"/>
              </a:rPr>
              <a:t>Proceedings of the 9th international workshop on semantic evaluation (</a:t>
            </a:r>
            <a:r>
              <a:rPr lang="en-US" sz="1833" i="1" dirty="0" err="1">
                <a:solidFill>
                  <a:srgbClr val="222222"/>
                </a:solidFill>
                <a:latin typeface="Arial" panose="020B0604020202020204" pitchFamily="34" charset="0"/>
              </a:rPr>
              <a:t>SemEval</a:t>
            </a:r>
            <a:r>
              <a:rPr lang="en-US" sz="1833" i="1" dirty="0">
                <a:solidFill>
                  <a:srgbClr val="222222"/>
                </a:solidFill>
                <a:latin typeface="Arial" panose="020B0604020202020204" pitchFamily="34" charset="0"/>
              </a:rPr>
              <a:t> 2015)</a:t>
            </a:r>
            <a:r>
              <a:rPr lang="en-US" sz="1833" dirty="0">
                <a:solidFill>
                  <a:srgbClr val="222222"/>
                </a:solidFill>
                <a:latin typeface="Arial" panose="020B0604020202020204" pitchFamily="34" charset="0"/>
              </a:rPr>
              <a:t>. 2015.</a:t>
            </a:r>
            <a:endParaRPr lang="en-US" sz="1833" dirty="0"/>
          </a:p>
        </p:txBody>
      </p:sp>
    </p:spTree>
    <p:extLst>
      <p:ext uri="{BB962C8B-B14F-4D97-AF65-F5344CB8AC3E}">
        <p14:creationId xmlns:p14="http://schemas.microsoft.com/office/powerpoint/2010/main" val="1399944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Attention</a:t>
            </a:r>
            <a:endParaRPr lang="en-US" dirty="0">
              <a:latin typeface="Trebuchet MS"/>
            </a:endParaRPr>
          </a:p>
        </p:txBody>
      </p:sp>
    </p:spTree>
    <p:extLst>
      <p:ext uri="{BB962C8B-B14F-4D97-AF65-F5344CB8AC3E}">
        <p14:creationId xmlns:p14="http://schemas.microsoft.com/office/powerpoint/2010/main" val="37978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What about Long sequences?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challenge illustrated with </a:t>
            </a:r>
            <a:r>
              <a:rPr lang="en-GB" sz="4000" kern="0" dirty="0" err="1">
                <a:solidFill>
                  <a:srgbClr val="76B900"/>
                </a:solidFill>
              </a:rPr>
              <a:t>SQuAD</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3" y="9850983"/>
            <a:ext cx="14211975"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The impact of attention mechanism on Question Answering performance</a:t>
            </a:r>
            <a:endParaRPr lang="en-US" sz="1833" dirty="0"/>
          </a:p>
        </p:txBody>
      </p:sp>
      <p:pic>
        <p:nvPicPr>
          <p:cNvPr id="4" name="Picture 3">
            <a:extLst>
              <a:ext uri="{FF2B5EF4-FFF2-40B4-BE49-F238E27FC236}">
                <a16:creationId xmlns:a16="http://schemas.microsoft.com/office/drawing/2014/main" id="{2C353D65-9FEF-4DD0-9219-A3C7289ED6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13419" y="2839890"/>
            <a:ext cx="11261162" cy="3424860"/>
          </a:xfrm>
          <a:prstGeom prst="rect">
            <a:avLst/>
          </a:prstGeom>
        </p:spPr>
      </p:pic>
      <p:pic>
        <p:nvPicPr>
          <p:cNvPr id="5" name="Picture 4">
            <a:extLst>
              <a:ext uri="{FF2B5EF4-FFF2-40B4-BE49-F238E27FC236}">
                <a16:creationId xmlns:a16="http://schemas.microsoft.com/office/drawing/2014/main" id="{5C8773F5-DC86-4C3B-9DB1-C94CEC14C8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03337" y="6279098"/>
            <a:ext cx="8481327" cy="3391267"/>
          </a:xfrm>
          <a:prstGeom prst="rect">
            <a:avLst/>
          </a:prstGeom>
        </p:spPr>
      </p:pic>
    </p:spTree>
    <p:extLst>
      <p:ext uri="{BB962C8B-B14F-4D97-AF65-F5344CB8AC3E}">
        <p14:creationId xmlns:p14="http://schemas.microsoft.com/office/powerpoint/2010/main" val="125441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What about Long sequences?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challenge</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2" y="9850984"/>
            <a:ext cx="16375288"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Bahdanau</a:t>
            </a:r>
            <a:r>
              <a:rPr lang="en-US" sz="1833" dirty="0">
                <a:solidFill>
                  <a:srgbClr val="222222"/>
                </a:solidFill>
                <a:latin typeface="Arial" panose="020B0604020202020204" pitchFamily="34" charset="0"/>
              </a:rPr>
              <a:t>, D., Cho, K., &amp; </a:t>
            </a:r>
            <a:r>
              <a:rPr lang="en-US" sz="1833" dirty="0" err="1">
                <a:solidFill>
                  <a:srgbClr val="222222"/>
                </a:solidFill>
                <a:latin typeface="Arial" panose="020B0604020202020204" pitchFamily="34" charset="0"/>
              </a:rPr>
              <a:t>Bengio</a:t>
            </a:r>
            <a:r>
              <a:rPr lang="en-US" sz="1833" dirty="0">
                <a:solidFill>
                  <a:srgbClr val="222222"/>
                </a:solidFill>
                <a:latin typeface="Arial" panose="020B0604020202020204" pitchFamily="34" charset="0"/>
              </a:rPr>
              <a:t>, Y. (2014). Neural machine translation by jointly learning to align and translate.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arXiv:1409.0473</a:t>
            </a:r>
            <a:r>
              <a:rPr lang="en-US" sz="1833" dirty="0">
                <a:solidFill>
                  <a:srgbClr val="222222"/>
                </a:solidFill>
                <a:latin typeface="Arial" panose="020B0604020202020204" pitchFamily="34" charset="0"/>
              </a:rPr>
              <a:t>.</a:t>
            </a:r>
            <a:endParaRPr lang="en-US" sz="1833" dirty="0"/>
          </a:p>
        </p:txBody>
      </p:sp>
      <p:pic>
        <p:nvPicPr>
          <p:cNvPr id="6146" name="Picture 2">
            <a:extLst>
              <a:ext uri="{FF2B5EF4-FFF2-40B4-BE49-F238E27FC236}">
                <a16:creationId xmlns:a16="http://schemas.microsoft.com/office/drawing/2014/main" id="{6E5B3299-7677-4784-A836-779D3A0402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94000" y="2901604"/>
            <a:ext cx="12700000"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774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mechanism</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2" y="9850984"/>
            <a:ext cx="16375288"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Bahdanau</a:t>
            </a:r>
            <a:r>
              <a:rPr lang="en-US" sz="1833" dirty="0">
                <a:solidFill>
                  <a:srgbClr val="222222"/>
                </a:solidFill>
                <a:latin typeface="Arial" panose="020B0604020202020204" pitchFamily="34" charset="0"/>
              </a:rPr>
              <a:t>, D., Cho, K., &amp; </a:t>
            </a:r>
            <a:r>
              <a:rPr lang="en-US" sz="1833" dirty="0" err="1">
                <a:solidFill>
                  <a:srgbClr val="222222"/>
                </a:solidFill>
                <a:latin typeface="Arial" panose="020B0604020202020204" pitchFamily="34" charset="0"/>
              </a:rPr>
              <a:t>Bengio</a:t>
            </a:r>
            <a:r>
              <a:rPr lang="en-US" sz="1833" dirty="0">
                <a:solidFill>
                  <a:srgbClr val="222222"/>
                </a:solidFill>
                <a:latin typeface="Arial" panose="020B0604020202020204" pitchFamily="34" charset="0"/>
              </a:rPr>
              <a:t>, Y. (2014). Neural machine translation by jointly learning to align and translate.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arXiv:1409.0473</a:t>
            </a:r>
            <a:r>
              <a:rPr lang="en-US" sz="1833" dirty="0">
                <a:solidFill>
                  <a:srgbClr val="222222"/>
                </a:solidFill>
                <a:latin typeface="Arial" panose="020B0604020202020204" pitchFamily="34" charset="0"/>
              </a:rPr>
              <a:t>.</a:t>
            </a:r>
            <a:endParaRPr lang="en-US" sz="1833" dirty="0"/>
          </a:p>
        </p:txBody>
      </p:sp>
      <p:pic>
        <p:nvPicPr>
          <p:cNvPr id="9218" name="Picture 2" descr="Attention? Attention!">
            <a:extLst>
              <a:ext uri="{FF2B5EF4-FFF2-40B4-BE49-F238E27FC236}">
                <a16:creationId xmlns:a16="http://schemas.microsoft.com/office/drawing/2014/main" id="{7129ED85-6D33-4E54-B701-451A13D036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68935" y="3617505"/>
            <a:ext cx="11750130" cy="553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015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mechanism</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2" y="9850984"/>
            <a:ext cx="16375288"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Bahdanau</a:t>
            </a:r>
            <a:r>
              <a:rPr lang="en-US" sz="1833" dirty="0">
                <a:solidFill>
                  <a:srgbClr val="222222"/>
                </a:solidFill>
                <a:latin typeface="Arial" panose="020B0604020202020204" pitchFamily="34" charset="0"/>
              </a:rPr>
              <a:t>, D., Cho, K., &amp; </a:t>
            </a:r>
            <a:r>
              <a:rPr lang="en-US" sz="1833" dirty="0" err="1">
                <a:solidFill>
                  <a:srgbClr val="222222"/>
                </a:solidFill>
                <a:latin typeface="Arial" panose="020B0604020202020204" pitchFamily="34" charset="0"/>
              </a:rPr>
              <a:t>Bengio</a:t>
            </a:r>
            <a:r>
              <a:rPr lang="en-US" sz="1833" dirty="0">
                <a:solidFill>
                  <a:srgbClr val="222222"/>
                </a:solidFill>
                <a:latin typeface="Arial" panose="020B0604020202020204" pitchFamily="34" charset="0"/>
              </a:rPr>
              <a:t>, Y. (2014). Neural machine translation by jointly learning to align and translate.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arXiv:1409.0473</a:t>
            </a:r>
            <a:r>
              <a:rPr lang="en-US" sz="1833" dirty="0">
                <a:solidFill>
                  <a:srgbClr val="222222"/>
                </a:solidFill>
                <a:latin typeface="Arial" panose="020B0604020202020204" pitchFamily="34" charset="0"/>
              </a:rPr>
              <a:t>.</a:t>
            </a:r>
            <a:endParaRPr lang="en-US" sz="1833" dirty="0"/>
          </a:p>
        </p:txBody>
      </p:sp>
      <p:pic>
        <p:nvPicPr>
          <p:cNvPr id="3" name="Picture 2">
            <a:extLst>
              <a:ext uri="{FF2B5EF4-FFF2-40B4-BE49-F238E27FC236}">
                <a16:creationId xmlns:a16="http://schemas.microsoft.com/office/drawing/2014/main" id="{059BDCB0-A88D-401B-B11A-ECB9638E092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123" y="2916966"/>
            <a:ext cx="9445270" cy="4748615"/>
          </a:xfrm>
          <a:prstGeom prst="rect">
            <a:avLst/>
          </a:prstGeom>
        </p:spPr>
      </p:pic>
      <p:pic>
        <p:nvPicPr>
          <p:cNvPr id="4" name="Picture 3">
            <a:extLst>
              <a:ext uri="{FF2B5EF4-FFF2-40B4-BE49-F238E27FC236}">
                <a16:creationId xmlns:a16="http://schemas.microsoft.com/office/drawing/2014/main" id="{FAAB88E5-0C23-4E42-A479-883E8FFCCA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912068" y="2916965"/>
            <a:ext cx="9445270" cy="4857790"/>
          </a:xfrm>
          <a:prstGeom prst="rect">
            <a:avLst/>
          </a:prstGeom>
        </p:spPr>
      </p:pic>
      <p:pic>
        <p:nvPicPr>
          <p:cNvPr id="5" name="Picture 4">
            <a:extLst>
              <a:ext uri="{FF2B5EF4-FFF2-40B4-BE49-F238E27FC236}">
                <a16:creationId xmlns:a16="http://schemas.microsoft.com/office/drawing/2014/main" id="{435A7E3D-FCAE-4AA6-A31A-C44531F0C84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49756"/>
          <a:stretch/>
        </p:blipFill>
        <p:spPr>
          <a:xfrm>
            <a:off x="4687512" y="7926658"/>
            <a:ext cx="9445270" cy="2509025"/>
          </a:xfrm>
          <a:prstGeom prst="rect">
            <a:avLst/>
          </a:prstGeom>
        </p:spPr>
      </p:pic>
    </p:spTree>
    <p:extLst>
      <p:ext uri="{BB962C8B-B14F-4D97-AF65-F5344CB8AC3E}">
        <p14:creationId xmlns:p14="http://schemas.microsoft.com/office/powerpoint/2010/main" val="958566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Examples</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Wu, Y., Schuster, M., Chen, Z., Le, Q. V., </a:t>
            </a:r>
            <a:r>
              <a:rPr lang="en-US" sz="1833" dirty="0" err="1">
                <a:solidFill>
                  <a:srgbClr val="222222"/>
                </a:solidFill>
                <a:latin typeface="Arial" panose="020B0604020202020204" pitchFamily="34" charset="0"/>
              </a:rPr>
              <a:t>Norouzi</a:t>
            </a:r>
            <a:r>
              <a:rPr lang="en-US" sz="1833" dirty="0">
                <a:solidFill>
                  <a:srgbClr val="222222"/>
                </a:solidFill>
                <a:latin typeface="Arial" panose="020B0604020202020204" pitchFamily="34" charset="0"/>
              </a:rPr>
              <a:t>, M., </a:t>
            </a:r>
            <a:r>
              <a:rPr lang="en-US" sz="1833" dirty="0" err="1">
                <a:solidFill>
                  <a:srgbClr val="222222"/>
                </a:solidFill>
                <a:latin typeface="Arial" panose="020B0604020202020204" pitchFamily="34" charset="0"/>
              </a:rPr>
              <a:t>Macherey</a:t>
            </a:r>
            <a:r>
              <a:rPr lang="en-US" sz="1833" dirty="0">
                <a:solidFill>
                  <a:srgbClr val="222222"/>
                </a:solidFill>
                <a:latin typeface="Arial" panose="020B0604020202020204" pitchFamily="34" charset="0"/>
              </a:rPr>
              <a:t>, W., ... &amp; </a:t>
            </a:r>
            <a:r>
              <a:rPr lang="en-US" sz="1833" dirty="0" err="1">
                <a:solidFill>
                  <a:srgbClr val="222222"/>
                </a:solidFill>
                <a:latin typeface="Arial" panose="020B0604020202020204" pitchFamily="34" charset="0"/>
              </a:rPr>
              <a:t>Klingner</a:t>
            </a:r>
            <a:r>
              <a:rPr lang="en-US" sz="1833" dirty="0">
                <a:solidFill>
                  <a:srgbClr val="222222"/>
                </a:solidFill>
                <a:latin typeface="Arial" panose="020B0604020202020204" pitchFamily="34" charset="0"/>
              </a:rPr>
              <a:t>, J. (2016). Google's neural machine translation system: Bridging the gap between human and machine translation.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arXiv:1609.08144</a:t>
            </a:r>
            <a:r>
              <a:rPr lang="en-US" sz="1833" dirty="0">
                <a:solidFill>
                  <a:srgbClr val="222222"/>
                </a:solidFill>
                <a:latin typeface="Arial" panose="020B0604020202020204" pitchFamily="34" charset="0"/>
              </a:rPr>
              <a:t>.</a:t>
            </a:r>
            <a:endParaRPr lang="en-US" sz="1833" dirty="0"/>
          </a:p>
        </p:txBody>
      </p:sp>
      <p:pic>
        <p:nvPicPr>
          <p:cNvPr id="3" name="Picture 2">
            <a:extLst>
              <a:ext uri="{FF2B5EF4-FFF2-40B4-BE49-F238E27FC236}">
                <a16:creationId xmlns:a16="http://schemas.microsoft.com/office/drawing/2014/main" id="{400C3F5B-D0BF-4AAF-A40A-51160DF191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78110" y="3287327"/>
            <a:ext cx="10731780" cy="5570003"/>
          </a:xfrm>
          <a:prstGeom prst="rect">
            <a:avLst/>
          </a:prstGeom>
        </p:spPr>
      </p:pic>
    </p:spTree>
    <p:extLst>
      <p:ext uri="{BB962C8B-B14F-4D97-AF65-F5344CB8AC3E}">
        <p14:creationId xmlns:p14="http://schemas.microsoft.com/office/powerpoint/2010/main" val="1585820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Examples</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5"/>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Ott, M., </a:t>
            </a:r>
            <a:r>
              <a:rPr lang="en-US" sz="1833" dirty="0" err="1">
                <a:solidFill>
                  <a:srgbClr val="222222"/>
                </a:solidFill>
                <a:latin typeface="Arial" panose="020B0604020202020204" pitchFamily="34" charset="0"/>
              </a:rPr>
              <a:t>Edunov</a:t>
            </a:r>
            <a:r>
              <a:rPr lang="en-US" sz="1833" dirty="0">
                <a:solidFill>
                  <a:srgbClr val="222222"/>
                </a:solidFill>
                <a:latin typeface="Arial" panose="020B0604020202020204" pitchFamily="34" charset="0"/>
              </a:rPr>
              <a:t>, S., </a:t>
            </a:r>
            <a:r>
              <a:rPr lang="en-US" sz="1833" dirty="0" err="1">
                <a:solidFill>
                  <a:srgbClr val="222222"/>
                </a:solidFill>
                <a:latin typeface="Arial" panose="020B0604020202020204" pitchFamily="34" charset="0"/>
              </a:rPr>
              <a:t>Baevski</a:t>
            </a:r>
            <a:r>
              <a:rPr lang="en-US" sz="1833" dirty="0">
                <a:solidFill>
                  <a:srgbClr val="222222"/>
                </a:solidFill>
                <a:latin typeface="Arial" panose="020B0604020202020204" pitchFamily="34" charset="0"/>
              </a:rPr>
              <a:t>, A., Fan, A., Gross, S., Ng, N., ... &amp; </a:t>
            </a:r>
            <a:r>
              <a:rPr lang="en-US" sz="1833" dirty="0" err="1">
                <a:solidFill>
                  <a:srgbClr val="222222"/>
                </a:solidFill>
                <a:latin typeface="Arial" panose="020B0604020202020204" pitchFamily="34" charset="0"/>
              </a:rPr>
              <a:t>Auli</a:t>
            </a:r>
            <a:r>
              <a:rPr lang="en-US" sz="1833" dirty="0">
                <a:solidFill>
                  <a:srgbClr val="222222"/>
                </a:solidFill>
                <a:latin typeface="Arial" panose="020B0604020202020204" pitchFamily="34" charset="0"/>
              </a:rPr>
              <a:t>, M. (2019). </a:t>
            </a:r>
            <a:r>
              <a:rPr lang="en-US" sz="1833" dirty="0" err="1">
                <a:solidFill>
                  <a:srgbClr val="222222"/>
                </a:solidFill>
                <a:latin typeface="Arial" panose="020B0604020202020204" pitchFamily="34" charset="0"/>
              </a:rPr>
              <a:t>fairseq</a:t>
            </a:r>
            <a:r>
              <a:rPr lang="en-US" sz="1833" dirty="0">
                <a:solidFill>
                  <a:srgbClr val="222222"/>
                </a:solidFill>
                <a:latin typeface="Arial" panose="020B0604020202020204" pitchFamily="34" charset="0"/>
              </a:rPr>
              <a:t>: A fast, extensible toolkit for sequence modeling.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arXiv:1904.01038</a:t>
            </a:r>
            <a:r>
              <a:rPr lang="en-US" sz="1833" dirty="0">
                <a:solidFill>
                  <a:srgbClr val="222222"/>
                </a:solidFill>
                <a:latin typeface="Arial" panose="020B0604020202020204" pitchFamily="34" charset="0"/>
              </a:rPr>
              <a:t>.</a:t>
            </a:r>
            <a:endParaRPr lang="en-US" sz="1833" dirty="0"/>
          </a:p>
        </p:txBody>
      </p:sp>
      <p:pic>
        <p:nvPicPr>
          <p:cNvPr id="11266" name="Picture 2" descr="confused about the gif on readme · Issue #35 · pytorch/fairseq ...">
            <a:extLst>
              <a:ext uri="{FF2B5EF4-FFF2-40B4-BE49-F238E27FC236}">
                <a16:creationId xmlns:a16="http://schemas.microsoft.com/office/drawing/2014/main" id="{0488EED2-EAA3-41AF-99B9-9DDEF5E40D6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84561" y="3085870"/>
            <a:ext cx="5318878" cy="612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397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Why Machine Learning?</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solidFill>
                  <a:schemeClr val="accent2">
                    <a:lumMod val="40000"/>
                    <a:lumOff val="60000"/>
                  </a:schemeClr>
                </a:solidFill>
              </a:rPr>
              <a:t>“Attention is All You Need”</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t>Transformer Architecture</a:t>
            </a:r>
          </a:p>
          <a:p>
            <a:pPr marL="1333470" lvl="1" indent="-571500">
              <a:buFont typeface="Arial" panose="020B0604020202020204" pitchFamily="34" charset="0"/>
              <a:buChar char="•"/>
            </a:pPr>
            <a:r>
              <a:rPr lang="en-US" sz="4400" dirty="0"/>
              <a:t>Transformer Encoder</a:t>
            </a:r>
          </a:p>
          <a:p>
            <a:pPr marL="1333470" lvl="1" indent="-571500">
              <a:buFont typeface="Arial" panose="020B0604020202020204" pitchFamily="34" charset="0"/>
              <a:buChar char="•"/>
            </a:pPr>
            <a:r>
              <a:rPr lang="en-US" sz="4400" dirty="0"/>
              <a:t>Transformer Decoder</a:t>
            </a:r>
          </a:p>
        </p:txBody>
      </p:sp>
    </p:spTree>
    <p:extLst>
      <p:ext uri="{BB962C8B-B14F-4D97-AF65-F5344CB8AC3E}">
        <p14:creationId xmlns:p14="http://schemas.microsoft.com/office/powerpoint/2010/main" val="206607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a:t>
            </a:r>
          </a:p>
        </p:txBody>
      </p:sp>
      <p:sp>
        <p:nvSpPr>
          <p:cNvPr id="6" name="Content Placeholder 5"/>
          <p:cNvSpPr>
            <a:spLocks noGrp="1"/>
          </p:cNvSpPr>
          <p:nvPr>
            <p:ph idx="1"/>
          </p:nvPr>
        </p:nvSpPr>
        <p:spPr/>
        <p:txBody>
          <a:bodyPr/>
          <a:lstStyle/>
          <a:p>
            <a:pPr marL="476260" indent="-476260">
              <a:buFont typeface="Arial" panose="020B0604020202020204" pitchFamily="34" charset="0"/>
              <a:buChar char="•"/>
            </a:pPr>
            <a:r>
              <a:rPr lang="en-US" dirty="0"/>
              <a:t>Languages often seem to behave in arbitrary ways and forms</a:t>
            </a:r>
          </a:p>
          <a:p>
            <a:pPr marL="476260" indent="-476260">
              <a:buFont typeface="Arial" panose="020B0604020202020204" pitchFamily="34" charset="0"/>
              <a:buChar char="•"/>
            </a:pPr>
            <a:r>
              <a:rPr lang="en-US" dirty="0"/>
              <a:t>Ambiguity, sarcasm and irony are often not apparent from purely textual information</a:t>
            </a:r>
          </a:p>
          <a:p>
            <a:pPr marL="476260" indent="-476260">
              <a:buFont typeface="Arial" panose="020B0604020202020204" pitchFamily="34" charset="0"/>
              <a:buChar char="•"/>
            </a:pPr>
            <a:r>
              <a:rPr lang="en-US" dirty="0"/>
              <a:t>Domain-specific terms and phrases that may not even be grammatically correct</a:t>
            </a:r>
          </a:p>
        </p:txBody>
      </p:sp>
      <p:sp>
        <p:nvSpPr>
          <p:cNvPr id="10" name="Text Placeholder 9"/>
          <p:cNvSpPr>
            <a:spLocks noGrp="1"/>
          </p:cNvSpPr>
          <p:nvPr>
            <p:ph type="body" sz="quarter" idx="10"/>
          </p:nvPr>
        </p:nvSpPr>
        <p:spPr/>
        <p:txBody>
          <a:bodyPr/>
          <a:lstStyle/>
          <a:p>
            <a:r>
              <a:rPr lang="en-US" dirty="0"/>
              <a:t>Complexity of human language</a:t>
            </a:r>
          </a:p>
        </p:txBody>
      </p:sp>
    </p:spTree>
    <p:extLst>
      <p:ext uri="{BB962C8B-B14F-4D97-AF65-F5344CB8AC3E}">
        <p14:creationId xmlns:p14="http://schemas.microsoft.com/office/powerpoint/2010/main" val="152284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Design</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3" name="Picture 2">
            <a:extLst>
              <a:ext uri="{FF2B5EF4-FFF2-40B4-BE49-F238E27FC236}">
                <a16:creationId xmlns:a16="http://schemas.microsoft.com/office/drawing/2014/main" id="{D1F2757E-C1B3-4542-9DAB-BC514D23AC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0811" y="2776806"/>
            <a:ext cx="5226378" cy="6633188"/>
          </a:xfrm>
          <a:prstGeom prst="rect">
            <a:avLst/>
          </a:prstGeom>
        </p:spPr>
      </p:pic>
    </p:spTree>
    <p:extLst>
      <p:ext uri="{BB962C8B-B14F-4D97-AF65-F5344CB8AC3E}">
        <p14:creationId xmlns:p14="http://schemas.microsoft.com/office/powerpoint/2010/main" val="24224849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Design</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5" name="Picture 4">
            <a:extLst>
              <a:ext uri="{FF2B5EF4-FFF2-40B4-BE49-F238E27FC236}">
                <a16:creationId xmlns:a16="http://schemas.microsoft.com/office/drawing/2014/main" id="{CF865A69-9CBF-430E-84C7-43E19F1A9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25903" y="3749328"/>
            <a:ext cx="4804907" cy="5045190"/>
          </a:xfrm>
          <a:prstGeom prst="rect">
            <a:avLst/>
          </a:prstGeom>
        </p:spPr>
      </p:pic>
      <p:pic>
        <p:nvPicPr>
          <p:cNvPr id="6" name="Picture 5">
            <a:extLst>
              <a:ext uri="{FF2B5EF4-FFF2-40B4-BE49-F238E27FC236}">
                <a16:creationId xmlns:a16="http://schemas.microsoft.com/office/drawing/2014/main" id="{27868A3F-A9AF-4275-8249-B9534BE8FE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811" y="2750648"/>
            <a:ext cx="5226378" cy="6633188"/>
          </a:xfrm>
          <a:prstGeom prst="rect">
            <a:avLst/>
          </a:prstGeom>
        </p:spPr>
      </p:pic>
      <p:pic>
        <p:nvPicPr>
          <p:cNvPr id="8" name="Picture 7">
            <a:extLst>
              <a:ext uri="{FF2B5EF4-FFF2-40B4-BE49-F238E27FC236}">
                <a16:creationId xmlns:a16="http://schemas.microsoft.com/office/drawing/2014/main" id="{40988172-0EF7-41F8-8A19-B3498F365F1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299" b="-510"/>
          <a:stretch/>
        </p:blipFill>
        <p:spPr>
          <a:xfrm>
            <a:off x="12648588" y="3749328"/>
            <a:ext cx="4546708" cy="5045190"/>
          </a:xfrm>
          <a:prstGeom prst="rect">
            <a:avLst/>
          </a:prstGeom>
        </p:spPr>
      </p:pic>
    </p:spTree>
    <p:extLst>
      <p:ext uri="{BB962C8B-B14F-4D97-AF65-F5344CB8AC3E}">
        <p14:creationId xmlns:p14="http://schemas.microsoft.com/office/powerpoint/2010/main" val="1354942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Not a breakthrough in itself</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4" name="Picture 3">
            <a:extLst>
              <a:ext uri="{FF2B5EF4-FFF2-40B4-BE49-F238E27FC236}">
                <a16:creationId xmlns:a16="http://schemas.microsoft.com/office/drawing/2014/main" id="{E10351AF-4164-429D-AFEB-5017ED6DF6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3314" y="4180906"/>
            <a:ext cx="8781373" cy="4182038"/>
          </a:xfrm>
          <a:prstGeom prst="rect">
            <a:avLst/>
          </a:prstGeom>
        </p:spPr>
      </p:pic>
    </p:spTree>
    <p:extLst>
      <p:ext uri="{BB962C8B-B14F-4D97-AF65-F5344CB8AC3E}">
        <p14:creationId xmlns:p14="http://schemas.microsoft.com/office/powerpoint/2010/main" val="166575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But …</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sp>
        <p:nvSpPr>
          <p:cNvPr id="9" name="TextBox 8">
            <a:extLst>
              <a:ext uri="{FF2B5EF4-FFF2-40B4-BE49-F238E27FC236}">
                <a16:creationId xmlns:a16="http://schemas.microsoft.com/office/drawing/2014/main" id="{F2187AF1-9D1B-43D5-9DE9-A218D9BAD14C}"/>
              </a:ext>
            </a:extLst>
          </p:cNvPr>
          <p:cNvSpPr txBox="1"/>
          <p:nvPr/>
        </p:nvSpPr>
        <p:spPr>
          <a:xfrm>
            <a:off x="1983906" y="4592779"/>
            <a:ext cx="14320188" cy="13234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i="1" dirty="0">
                <a:solidFill>
                  <a:schemeClr val="bg1"/>
                </a:solidFill>
              </a:rPr>
              <a:t>“ … the Transformer can be trained significantly faster than architectures based on recurrent or convolutional layers.”</a:t>
            </a:r>
          </a:p>
        </p:txBody>
      </p:sp>
    </p:spTree>
    <p:extLst>
      <p:ext uri="{BB962C8B-B14F-4D97-AF65-F5344CB8AC3E}">
        <p14:creationId xmlns:p14="http://schemas.microsoft.com/office/powerpoint/2010/main" val="2664464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Neural Embeddings</a:t>
            </a:r>
            <a:endParaRPr lang="en-US" dirty="0">
              <a:latin typeface="Trebuchet MS"/>
            </a:endParaRPr>
          </a:p>
        </p:txBody>
      </p:sp>
    </p:spTree>
    <p:extLst>
      <p:ext uri="{BB962C8B-B14F-4D97-AF65-F5344CB8AC3E}">
        <p14:creationId xmlns:p14="http://schemas.microsoft.com/office/powerpoint/2010/main" val="192889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feature reuse</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opportunity</a:t>
            </a:r>
            <a:endParaRPr lang="en-US" sz="4000" kern="0" dirty="0">
              <a:solidFill>
                <a:srgbClr val="76B900"/>
              </a:solidFill>
            </a:endParaRPr>
          </a:p>
        </p:txBody>
      </p:sp>
      <p:pic>
        <p:nvPicPr>
          <p:cNvPr id="6" name="Content Placeholder 4">
            <a:extLst>
              <a:ext uri="{FF2B5EF4-FFF2-40B4-BE49-F238E27FC236}">
                <a16:creationId xmlns:a16="http://schemas.microsoft.com/office/drawing/2014/main" id="{8B18286D-E296-4E9B-B6D9-584DA3DFC4ED}"/>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039587" y="3368147"/>
            <a:ext cx="10208827" cy="6199187"/>
          </a:xfrm>
          <a:prstGeom prst="rect">
            <a:avLst/>
          </a:prstGeom>
        </p:spPr>
      </p:pic>
    </p:spTree>
    <p:extLst>
      <p:ext uri="{BB962C8B-B14F-4D97-AF65-F5344CB8AC3E}">
        <p14:creationId xmlns:p14="http://schemas.microsoft.com/office/powerpoint/2010/main" val="42199477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It was difficult to reuse NLP embeddings</a:t>
            </a:r>
            <a:endParaRPr lang="en-US" dirty="0">
              <a:latin typeface="Trebuchet MS"/>
            </a:endParaRPr>
          </a:p>
        </p:txBody>
      </p:sp>
    </p:spTree>
    <p:extLst>
      <p:ext uri="{BB962C8B-B14F-4D97-AF65-F5344CB8AC3E}">
        <p14:creationId xmlns:p14="http://schemas.microsoft.com/office/powerpoint/2010/main" val="31981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More complex representations</a:t>
            </a:r>
            <a:endParaRPr lang="en-US" sz="4000" kern="0" dirty="0">
              <a:solidFill>
                <a:srgbClr val="76B900"/>
              </a:solidFill>
            </a:endParaRPr>
          </a:p>
        </p:txBody>
      </p:sp>
      <p:pic>
        <p:nvPicPr>
          <p:cNvPr id="3" name="Picture 2">
            <a:extLst>
              <a:ext uri="{FF2B5EF4-FFF2-40B4-BE49-F238E27FC236}">
                <a16:creationId xmlns:a16="http://schemas.microsoft.com/office/drawing/2014/main" id="{57E55317-C7BA-437B-BEF1-D9488AA83B71}"/>
              </a:ext>
            </a:extLst>
          </p:cNvPr>
          <p:cNvPicPr>
            <a:picLocks noChangeAspect="1"/>
          </p:cNvPicPr>
          <p:nvPr/>
        </p:nvPicPr>
        <p:blipFill>
          <a:blip r:embed="rId3"/>
          <a:stretch>
            <a:fillRect/>
          </a:stretch>
        </p:blipFill>
        <p:spPr>
          <a:xfrm>
            <a:off x="4207908" y="4200963"/>
            <a:ext cx="9872185" cy="4424050"/>
          </a:xfrm>
          <a:prstGeom prst="rect">
            <a:avLst/>
          </a:prstGeom>
        </p:spPr>
      </p:pic>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Dai, A. M., &amp; Le, Q. V. (2015). Semi-supervised sequence learning.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3079-3087).</a:t>
            </a:r>
            <a:endParaRPr lang="en-US" sz="1833" dirty="0"/>
          </a:p>
        </p:txBody>
      </p:sp>
    </p:spTree>
    <p:extLst>
      <p:ext uri="{BB962C8B-B14F-4D97-AF65-F5344CB8AC3E}">
        <p14:creationId xmlns:p14="http://schemas.microsoft.com/office/powerpoint/2010/main" val="6541812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More complex representations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Dai, A. M., &amp; Le, Q. V. (2015). Semi-supervised sequence learning.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3079-3087).</a:t>
            </a:r>
            <a:endParaRPr lang="en-US" sz="1833" dirty="0"/>
          </a:p>
        </p:txBody>
      </p:sp>
      <p:pic>
        <p:nvPicPr>
          <p:cNvPr id="4" name="Picture 3">
            <a:extLst>
              <a:ext uri="{FF2B5EF4-FFF2-40B4-BE49-F238E27FC236}">
                <a16:creationId xmlns:a16="http://schemas.microsoft.com/office/drawing/2014/main" id="{36E0298F-8DCD-4791-8CB1-6DEF7D7BC671}"/>
              </a:ext>
            </a:extLst>
          </p:cNvPr>
          <p:cNvPicPr>
            <a:picLocks noChangeAspect="1"/>
          </p:cNvPicPr>
          <p:nvPr/>
        </p:nvPicPr>
        <p:blipFill>
          <a:blip r:embed="rId3"/>
          <a:stretch>
            <a:fillRect/>
          </a:stretch>
        </p:blipFill>
        <p:spPr>
          <a:xfrm>
            <a:off x="3355689" y="4422879"/>
            <a:ext cx="11576623" cy="3416712"/>
          </a:xfrm>
          <a:prstGeom prst="rect">
            <a:avLst/>
          </a:prstGeom>
        </p:spPr>
      </p:pic>
    </p:spTree>
    <p:extLst>
      <p:ext uri="{BB962C8B-B14F-4D97-AF65-F5344CB8AC3E}">
        <p14:creationId xmlns:p14="http://schemas.microsoft.com/office/powerpoint/2010/main" val="289529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More complex representations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Dai, A. M., &amp; Le, Q. V. (2015). Semi-supervised sequence learning.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3079-3087).</a:t>
            </a:r>
            <a:endParaRPr lang="en-US" sz="1833" dirty="0"/>
          </a:p>
        </p:txBody>
      </p:sp>
      <p:pic>
        <p:nvPicPr>
          <p:cNvPr id="3" name="Picture 2">
            <a:extLst>
              <a:ext uri="{FF2B5EF4-FFF2-40B4-BE49-F238E27FC236}">
                <a16:creationId xmlns:a16="http://schemas.microsoft.com/office/drawing/2014/main" id="{F2BCCCCE-9898-4366-ADDF-BD85951D907A}"/>
              </a:ext>
            </a:extLst>
          </p:cNvPr>
          <p:cNvPicPr>
            <a:picLocks noChangeAspect="1"/>
          </p:cNvPicPr>
          <p:nvPr/>
        </p:nvPicPr>
        <p:blipFill>
          <a:blip r:embed="rId3"/>
          <a:stretch>
            <a:fillRect/>
          </a:stretch>
        </p:blipFill>
        <p:spPr>
          <a:xfrm>
            <a:off x="4004364" y="3474890"/>
            <a:ext cx="10279273" cy="5546027"/>
          </a:xfrm>
          <a:prstGeom prst="rect">
            <a:avLst/>
          </a:prstGeom>
        </p:spPr>
      </p:pic>
    </p:spTree>
    <p:extLst>
      <p:ext uri="{BB962C8B-B14F-4D97-AF65-F5344CB8AC3E}">
        <p14:creationId xmlns:p14="http://schemas.microsoft.com/office/powerpoint/2010/main" val="140610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3C4E-C523-4BC2-93F1-8CCBC146CB48}"/>
              </a:ext>
            </a:extLst>
          </p:cNvPr>
          <p:cNvSpPr>
            <a:spLocks noGrp="1"/>
          </p:cNvSpPr>
          <p:nvPr>
            <p:ph type="title"/>
          </p:nvPr>
        </p:nvSpPr>
        <p:spPr/>
        <p:txBody>
          <a:bodyPr/>
          <a:lstStyle/>
          <a:p>
            <a:r>
              <a:rPr lang="en-US" dirty="0"/>
              <a:t>Principles And Parameters</a:t>
            </a:r>
          </a:p>
        </p:txBody>
      </p:sp>
      <p:sp>
        <p:nvSpPr>
          <p:cNvPr id="3" name="Content Placeholder 2">
            <a:extLst>
              <a:ext uri="{FF2B5EF4-FFF2-40B4-BE49-F238E27FC236}">
                <a16:creationId xmlns:a16="http://schemas.microsoft.com/office/drawing/2014/main" id="{AECB19C2-5F5E-462D-958E-3FF6746A5D41}"/>
              </a:ext>
            </a:extLst>
          </p:cNvPr>
          <p:cNvSpPr>
            <a:spLocks noGrp="1"/>
          </p:cNvSpPr>
          <p:nvPr>
            <p:ph idx="1"/>
          </p:nvPr>
        </p:nvSpPr>
        <p:spPr/>
        <p:txBody>
          <a:bodyPr/>
          <a:lstStyle/>
          <a:p>
            <a:r>
              <a:rPr lang="en-US" sz="2333" dirty="0"/>
              <a:t>Framework created by linguists Noam Chomsky and Howard </a:t>
            </a:r>
            <a:r>
              <a:rPr lang="en-US" sz="2333" dirty="0" err="1"/>
              <a:t>Lasnik</a:t>
            </a:r>
            <a:endParaRPr lang="en-US" sz="2333" dirty="0"/>
          </a:p>
          <a:p>
            <a:r>
              <a:rPr lang="en-US" sz="2333" dirty="0"/>
              <a:t>The framework states that languages are composed of ‘hard-wired’ principles and language-specific instantiations </a:t>
            </a:r>
          </a:p>
          <a:p>
            <a:r>
              <a:rPr lang="en-US" sz="2333" dirty="0"/>
              <a:t>In software terms:  A ‘language’ is an object, with different implementations of virtual functions.  We compute a binary value – whether a sentence is grammatical or not – by running it through a language-specific Chain-of-Responsibility structure</a:t>
            </a:r>
          </a:p>
        </p:txBody>
      </p:sp>
      <p:sp>
        <p:nvSpPr>
          <p:cNvPr id="4" name="Text Placeholder 3">
            <a:extLst>
              <a:ext uri="{FF2B5EF4-FFF2-40B4-BE49-F238E27FC236}">
                <a16:creationId xmlns:a16="http://schemas.microsoft.com/office/drawing/2014/main" id="{815BD3F9-66F6-4D74-B921-053C9915CDDA}"/>
              </a:ext>
            </a:extLst>
          </p:cNvPr>
          <p:cNvSpPr>
            <a:spLocks noGrp="1"/>
          </p:cNvSpPr>
          <p:nvPr>
            <p:ph type="body" sz="quarter" idx="10"/>
          </p:nvPr>
        </p:nvSpPr>
        <p:spPr/>
        <p:txBody>
          <a:bodyPr/>
          <a:lstStyle/>
          <a:p>
            <a:r>
              <a:rPr lang="en-US" dirty="0"/>
              <a:t>Linguistic Concept</a:t>
            </a:r>
          </a:p>
        </p:txBody>
      </p:sp>
    </p:spTree>
    <p:extLst>
      <p:ext uri="{BB962C8B-B14F-4D97-AF65-F5344CB8AC3E}">
        <p14:creationId xmlns:p14="http://schemas.microsoft.com/office/powerpoint/2010/main" val="327533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err="1"/>
              <a:t>ELMo</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Embeddings for Language Models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90178" y="9640997"/>
            <a:ext cx="17891220"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Peters, M. E., Neumann, M., </a:t>
            </a:r>
            <a:r>
              <a:rPr lang="en-US" sz="1833" dirty="0" err="1">
                <a:solidFill>
                  <a:srgbClr val="222222"/>
                </a:solidFill>
                <a:latin typeface="Arial" panose="020B0604020202020204" pitchFamily="34" charset="0"/>
              </a:rPr>
              <a:t>Iyyer</a:t>
            </a:r>
            <a:r>
              <a:rPr lang="en-US" sz="1833" dirty="0">
                <a:solidFill>
                  <a:srgbClr val="222222"/>
                </a:solidFill>
                <a:latin typeface="Arial" panose="020B0604020202020204" pitchFamily="34" charset="0"/>
              </a:rPr>
              <a:t>, M., Gardner, M., Clark, C., Lee, K., &amp; </a:t>
            </a:r>
            <a:r>
              <a:rPr lang="en-US" sz="1833" dirty="0" err="1">
                <a:solidFill>
                  <a:srgbClr val="222222"/>
                </a:solidFill>
                <a:latin typeface="Arial" panose="020B0604020202020204" pitchFamily="34" charset="0"/>
              </a:rPr>
              <a:t>Zettlemoyer</a:t>
            </a:r>
            <a:r>
              <a:rPr lang="en-US" sz="1833" dirty="0">
                <a:solidFill>
                  <a:srgbClr val="222222"/>
                </a:solidFill>
                <a:latin typeface="Arial" panose="020B0604020202020204" pitchFamily="34" charset="0"/>
              </a:rPr>
              <a:t>, L. (2018). Deep contextualized word representations.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arXiv:1802.05365.</a:t>
            </a:r>
            <a:endParaRPr lang="en-US" sz="1833" dirty="0"/>
          </a:p>
        </p:txBody>
      </p:sp>
      <p:pic>
        <p:nvPicPr>
          <p:cNvPr id="23554" name="Picture 2" descr="A Review of Pre-training General Language Representations ...">
            <a:extLst>
              <a:ext uri="{FF2B5EF4-FFF2-40B4-BE49-F238E27FC236}">
                <a16:creationId xmlns:a16="http://schemas.microsoft.com/office/drawing/2014/main" id="{376AAD49-BBEB-4882-BF08-3119EDC6E8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29000" y="3463224"/>
            <a:ext cx="11430000"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316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err="1"/>
              <a:t>ELMo</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Embeddings for Language Models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90178" y="9640997"/>
            <a:ext cx="17891220"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Peters, M. E., Neumann, M., </a:t>
            </a:r>
            <a:r>
              <a:rPr lang="en-US" sz="1833" dirty="0" err="1">
                <a:solidFill>
                  <a:srgbClr val="222222"/>
                </a:solidFill>
                <a:latin typeface="Arial" panose="020B0604020202020204" pitchFamily="34" charset="0"/>
              </a:rPr>
              <a:t>Iyyer</a:t>
            </a:r>
            <a:r>
              <a:rPr lang="en-US" sz="1833" dirty="0">
                <a:solidFill>
                  <a:srgbClr val="222222"/>
                </a:solidFill>
                <a:latin typeface="Arial" panose="020B0604020202020204" pitchFamily="34" charset="0"/>
              </a:rPr>
              <a:t>, M., Gardner, M., Clark, C., Lee, K., &amp; </a:t>
            </a:r>
            <a:r>
              <a:rPr lang="en-US" sz="1833" dirty="0" err="1">
                <a:solidFill>
                  <a:srgbClr val="222222"/>
                </a:solidFill>
                <a:latin typeface="Arial" panose="020B0604020202020204" pitchFamily="34" charset="0"/>
              </a:rPr>
              <a:t>Zettlemoyer</a:t>
            </a:r>
            <a:r>
              <a:rPr lang="en-US" sz="1833" dirty="0">
                <a:solidFill>
                  <a:srgbClr val="222222"/>
                </a:solidFill>
                <a:latin typeface="Arial" panose="020B0604020202020204" pitchFamily="34" charset="0"/>
              </a:rPr>
              <a:t>, L. (2018). Deep contextualized word representations.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arXiv:1802.05365.</a:t>
            </a:r>
            <a:endParaRPr lang="en-US" sz="1833" dirty="0"/>
          </a:p>
        </p:txBody>
      </p:sp>
      <p:pic>
        <p:nvPicPr>
          <p:cNvPr id="3" name="Picture 2">
            <a:extLst>
              <a:ext uri="{FF2B5EF4-FFF2-40B4-BE49-F238E27FC236}">
                <a16:creationId xmlns:a16="http://schemas.microsoft.com/office/drawing/2014/main" id="{6E91E336-3C57-47F7-B20B-FE247ED61F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6148" y="3777035"/>
            <a:ext cx="10595705" cy="4644693"/>
          </a:xfrm>
          <a:prstGeom prst="rect">
            <a:avLst/>
          </a:prstGeom>
        </p:spPr>
      </p:pic>
    </p:spTree>
    <p:extLst>
      <p:ext uri="{BB962C8B-B14F-4D97-AF65-F5344CB8AC3E}">
        <p14:creationId xmlns:p14="http://schemas.microsoft.com/office/powerpoint/2010/main" val="1386755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ULM-Fit</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US" sz="4000" kern="0" dirty="0">
                <a:solidFill>
                  <a:srgbClr val="76B900"/>
                </a:solidFill>
              </a:rPr>
              <a:t>Universal Language Model Fine-Tuning for Text Classification</a:t>
            </a:r>
          </a:p>
        </p:txBody>
      </p:sp>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Howard, J., &amp; Ruder, S. (2018). Universal language model fine-tuning for text classification.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arXiv:1801.06146.</a:t>
            </a:r>
            <a:endParaRPr lang="en-US" sz="1833" dirty="0"/>
          </a:p>
        </p:txBody>
      </p:sp>
      <p:pic>
        <p:nvPicPr>
          <p:cNvPr id="3" name="Picture 2">
            <a:extLst>
              <a:ext uri="{FF2B5EF4-FFF2-40B4-BE49-F238E27FC236}">
                <a16:creationId xmlns:a16="http://schemas.microsoft.com/office/drawing/2014/main" id="{F03BC4D9-0165-41F7-977F-D910D4E3A532}"/>
              </a:ext>
            </a:extLst>
          </p:cNvPr>
          <p:cNvPicPr>
            <a:picLocks noChangeAspect="1"/>
          </p:cNvPicPr>
          <p:nvPr/>
        </p:nvPicPr>
        <p:blipFill>
          <a:blip r:embed="rId3"/>
          <a:stretch>
            <a:fillRect/>
          </a:stretch>
        </p:blipFill>
        <p:spPr>
          <a:xfrm>
            <a:off x="3294499" y="2974993"/>
            <a:ext cx="11699003" cy="6875990"/>
          </a:xfrm>
          <a:prstGeom prst="rect">
            <a:avLst/>
          </a:prstGeom>
        </p:spPr>
      </p:pic>
    </p:spTree>
    <p:extLst>
      <p:ext uri="{BB962C8B-B14F-4D97-AF65-F5344CB8AC3E}">
        <p14:creationId xmlns:p14="http://schemas.microsoft.com/office/powerpoint/2010/main" val="10681169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difficulty</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US" sz="4000" kern="0" dirty="0">
                <a:solidFill>
                  <a:srgbClr val="76B900"/>
                </a:solidFill>
              </a:rPr>
              <a:t>Not trivial to use and not universally applicable</a:t>
            </a:r>
          </a:p>
        </p:txBody>
      </p:sp>
      <p:sp>
        <p:nvSpPr>
          <p:cNvPr id="7" name="TextBox 6">
            <a:extLst>
              <a:ext uri="{FF2B5EF4-FFF2-40B4-BE49-F238E27FC236}">
                <a16:creationId xmlns:a16="http://schemas.microsoft.com/office/drawing/2014/main" id="{D993D896-561A-48FF-A1A1-EDF5F71A44FD}"/>
              </a:ext>
            </a:extLst>
          </p:cNvPr>
          <p:cNvSpPr txBox="1"/>
          <p:nvPr/>
        </p:nvSpPr>
        <p:spPr>
          <a:xfrm>
            <a:off x="2344614" y="41607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Howard, J., &amp; Ruder, S. (2018). Universal language model fine-tuning for text classification.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arXiv:1801.06146.</a:t>
            </a:r>
            <a:endParaRPr lang="en-US" sz="1833" dirty="0"/>
          </a:p>
        </p:txBody>
      </p:sp>
      <p:sp>
        <p:nvSpPr>
          <p:cNvPr id="4" name="TextBox 3">
            <a:extLst>
              <a:ext uri="{FF2B5EF4-FFF2-40B4-BE49-F238E27FC236}">
                <a16:creationId xmlns:a16="http://schemas.microsoft.com/office/drawing/2014/main" id="{00A95B60-336F-4BBD-ACA1-588EC410E354}"/>
              </a:ext>
            </a:extLst>
          </p:cNvPr>
          <p:cNvSpPr txBox="1"/>
          <p:nvPr/>
        </p:nvSpPr>
        <p:spPr>
          <a:xfrm>
            <a:off x="830580" y="6593864"/>
            <a:ext cx="17891220"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Peters, M. E., Neumann, M., </a:t>
            </a:r>
            <a:r>
              <a:rPr lang="en-US" sz="1833" dirty="0" err="1">
                <a:solidFill>
                  <a:srgbClr val="222222"/>
                </a:solidFill>
                <a:latin typeface="Arial" panose="020B0604020202020204" pitchFamily="34" charset="0"/>
              </a:rPr>
              <a:t>Iyyer</a:t>
            </a:r>
            <a:r>
              <a:rPr lang="en-US" sz="1833" dirty="0">
                <a:solidFill>
                  <a:srgbClr val="222222"/>
                </a:solidFill>
                <a:latin typeface="Arial" panose="020B0604020202020204" pitchFamily="34" charset="0"/>
              </a:rPr>
              <a:t>, M., Gardner, M., Clark, C., Lee, K., &amp; </a:t>
            </a:r>
            <a:r>
              <a:rPr lang="en-US" sz="1833" dirty="0" err="1">
                <a:solidFill>
                  <a:srgbClr val="222222"/>
                </a:solidFill>
                <a:latin typeface="Arial" panose="020B0604020202020204" pitchFamily="34" charset="0"/>
              </a:rPr>
              <a:t>Zettlemoyer</a:t>
            </a:r>
            <a:r>
              <a:rPr lang="en-US" sz="1833" dirty="0">
                <a:solidFill>
                  <a:srgbClr val="222222"/>
                </a:solidFill>
                <a:latin typeface="Arial" panose="020B0604020202020204" pitchFamily="34" charset="0"/>
              </a:rPr>
              <a:t>, L. (2018). Deep contextualized word representations.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arXiv:1802.05365.</a:t>
            </a:r>
            <a:endParaRPr lang="en-US" sz="1833" dirty="0"/>
          </a:p>
        </p:txBody>
      </p:sp>
      <p:cxnSp>
        <p:nvCxnSpPr>
          <p:cNvPr id="8" name="Straight Arrow Connector 7">
            <a:extLst>
              <a:ext uri="{FF2B5EF4-FFF2-40B4-BE49-F238E27FC236}">
                <a16:creationId xmlns:a16="http://schemas.microsoft.com/office/drawing/2014/main" id="{E8540E22-D9D6-4266-BA24-77CF25D415C4}"/>
              </a:ext>
            </a:extLst>
          </p:cNvPr>
          <p:cNvCxnSpPr/>
          <p:nvPr/>
        </p:nvCxnSpPr>
        <p:spPr>
          <a:xfrm flipH="1" flipV="1">
            <a:off x="5527882" y="4671196"/>
            <a:ext cx="604190" cy="892758"/>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FB99B5-B15C-46B9-B274-6B25E0FCD5C3}"/>
              </a:ext>
            </a:extLst>
          </p:cNvPr>
          <p:cNvCxnSpPr/>
          <p:nvPr/>
        </p:nvCxnSpPr>
        <p:spPr>
          <a:xfrm flipH="1" flipV="1">
            <a:off x="10651467" y="7116509"/>
            <a:ext cx="604190" cy="892758"/>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3747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This Created a foundation for the new NLP Models</a:t>
            </a:r>
            <a:br>
              <a:rPr lang="en-GB" dirty="0">
                <a:latin typeface="Trebuchet MS"/>
              </a:rPr>
            </a:br>
            <a:r>
              <a:rPr lang="en-GB" sz="4667" dirty="0">
                <a:latin typeface="Trebuchet MS"/>
              </a:rPr>
              <a:t>(discussed in the next class)</a:t>
            </a:r>
            <a:endParaRPr lang="en-US" dirty="0">
              <a:latin typeface="Trebuchet MS"/>
            </a:endParaRPr>
          </a:p>
        </p:txBody>
      </p:sp>
    </p:spTree>
    <p:extLst>
      <p:ext uri="{BB962C8B-B14F-4D97-AF65-F5344CB8AC3E}">
        <p14:creationId xmlns:p14="http://schemas.microsoft.com/office/powerpoint/2010/main" val="30978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The Lab</a:t>
            </a:r>
            <a:endParaRPr lang="en-US" dirty="0">
              <a:latin typeface="Trebuchet MS"/>
            </a:endParaRPr>
          </a:p>
        </p:txBody>
      </p:sp>
    </p:spTree>
    <p:extLst>
      <p:ext uri="{BB962C8B-B14F-4D97-AF65-F5344CB8AC3E}">
        <p14:creationId xmlns:p14="http://schemas.microsoft.com/office/powerpoint/2010/main" val="378039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Deep dive into the transformer design</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4" name="Picture 3">
            <a:extLst>
              <a:ext uri="{FF2B5EF4-FFF2-40B4-BE49-F238E27FC236}">
                <a16:creationId xmlns:a16="http://schemas.microsoft.com/office/drawing/2014/main" id="{78EB50E4-60AC-44E3-9ED2-6B326E7505A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25903" y="3749328"/>
            <a:ext cx="4804907" cy="5045190"/>
          </a:xfrm>
          <a:prstGeom prst="rect">
            <a:avLst/>
          </a:prstGeom>
        </p:spPr>
      </p:pic>
      <p:pic>
        <p:nvPicPr>
          <p:cNvPr id="3" name="Picture 2">
            <a:extLst>
              <a:ext uri="{FF2B5EF4-FFF2-40B4-BE49-F238E27FC236}">
                <a16:creationId xmlns:a16="http://schemas.microsoft.com/office/drawing/2014/main" id="{0F5C0470-53E4-40A7-81E1-796E7C7327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811" y="2750648"/>
            <a:ext cx="5226378" cy="6633188"/>
          </a:xfrm>
          <a:prstGeom prst="rect">
            <a:avLst/>
          </a:prstGeom>
        </p:spPr>
      </p:pic>
      <p:pic>
        <p:nvPicPr>
          <p:cNvPr id="5" name="Picture 4">
            <a:extLst>
              <a:ext uri="{FF2B5EF4-FFF2-40B4-BE49-F238E27FC236}">
                <a16:creationId xmlns:a16="http://schemas.microsoft.com/office/drawing/2014/main" id="{68CE4CA2-184F-49AE-A193-E33BB9B7B1A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299" b="-510"/>
          <a:stretch/>
        </p:blipFill>
        <p:spPr>
          <a:xfrm>
            <a:off x="12648588" y="3749328"/>
            <a:ext cx="4546708" cy="5045190"/>
          </a:xfrm>
          <a:prstGeom prst="rect">
            <a:avLst/>
          </a:prstGeom>
        </p:spPr>
      </p:pic>
    </p:spTree>
    <p:extLst>
      <p:ext uri="{BB962C8B-B14F-4D97-AF65-F5344CB8AC3E}">
        <p14:creationId xmlns:p14="http://schemas.microsoft.com/office/powerpoint/2010/main" val="35070883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In The Next Class…</a:t>
            </a:r>
            <a:endParaRPr lang="en-US" dirty="0">
              <a:latin typeface="Trebuchet MS"/>
            </a:endParaRPr>
          </a:p>
        </p:txBody>
      </p:sp>
    </p:spTree>
    <p:extLst>
      <p:ext uri="{BB962C8B-B14F-4D97-AF65-F5344CB8AC3E}">
        <p14:creationId xmlns:p14="http://schemas.microsoft.com/office/powerpoint/2010/main" val="27734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Self-supervision</a:t>
            </a:r>
            <a:r>
              <a:rPr lang="en-US" dirty="0"/>
              <a:t>, </a:t>
            </a:r>
            <a:r>
              <a:rPr lang="en-US" b="1" dirty="0"/>
              <a:t>BERT, and beyond</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Why did models start to work well? What does the future hold?</a:t>
            </a:r>
            <a:endParaRPr lang="en-US" sz="4000" kern="0" dirty="0">
              <a:solidFill>
                <a:srgbClr val="76B900"/>
              </a:solidFill>
            </a:endParaRPr>
          </a:p>
        </p:txBody>
      </p:sp>
      <p:sp>
        <p:nvSpPr>
          <p:cNvPr id="7" name="TextBox 6">
            <a:extLst>
              <a:ext uri="{FF2B5EF4-FFF2-40B4-BE49-F238E27FC236}">
                <a16:creationId xmlns:a16="http://schemas.microsoft.com/office/drawing/2014/main" id="{20484582-C1E4-438F-9758-651C981C3D51}"/>
              </a:ext>
            </a:extLst>
          </p:cNvPr>
          <p:cNvSpPr txBox="1"/>
          <p:nvPr/>
        </p:nvSpPr>
        <p:spPr>
          <a:xfrm>
            <a:off x="8768738" y="5174278"/>
            <a:ext cx="750525"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0" dirty="0">
                <a:solidFill>
                  <a:schemeClr val="bg1"/>
                </a:solidFill>
              </a:rPr>
              <a:t>?</a:t>
            </a:r>
            <a:endParaRPr lang="en-US" sz="12000" dirty="0">
              <a:solidFill>
                <a:schemeClr val="bg1"/>
              </a:solidFill>
            </a:endParaRPr>
          </a:p>
        </p:txBody>
      </p:sp>
    </p:spTree>
    <p:extLst>
      <p:ext uri="{BB962C8B-B14F-4D97-AF65-F5344CB8AC3E}">
        <p14:creationId xmlns:p14="http://schemas.microsoft.com/office/powerpoint/2010/main" val="3343128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336591" y="6641432"/>
            <a:ext cx="9330266" cy="3116177"/>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76197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Part 1: Machine Learning in NLP</a:t>
            </a:r>
          </a:p>
          <a:p>
            <a:pPr marL="571500" marR="0" lvl="0"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76B900"/>
                </a:solidFill>
                <a:effectLst/>
                <a:uLnTx/>
                <a:uFillTx/>
                <a:latin typeface="Trebuchet MS"/>
                <a:ea typeface="+mn-ea"/>
                <a:cs typeface="+mn-cs"/>
              </a:rPr>
              <a:t>Lecture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What is NLP?</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Why Machine Learning?</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Text Representations</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Dimensionality Reduction</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Embeddings</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RNNs</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“Attention is All You Need”</a:t>
            </a:r>
          </a:p>
          <a:p>
            <a:pPr marL="571500" marR="0" lvl="0"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76B900"/>
                </a:solidFill>
                <a:effectLst/>
                <a:uLnTx/>
                <a:uFillTx/>
                <a:latin typeface="Trebuchet MS"/>
                <a:ea typeface="+mn-ea"/>
                <a:cs typeface="+mn-cs"/>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Encoder</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Decoder</a:t>
            </a:r>
          </a:p>
        </p:txBody>
      </p:sp>
    </p:spTree>
    <p:extLst>
      <p:ext uri="{BB962C8B-B14F-4D97-AF65-F5344CB8AC3E}">
        <p14:creationId xmlns:p14="http://schemas.microsoft.com/office/powerpoint/2010/main" val="362506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9D9D-9BE7-4575-8922-8CCD3DD534C4}"/>
              </a:ext>
            </a:extLst>
          </p:cNvPr>
          <p:cNvSpPr>
            <a:spLocks noGrp="1"/>
          </p:cNvSpPr>
          <p:nvPr>
            <p:ph type="title"/>
          </p:nvPr>
        </p:nvSpPr>
        <p:spPr/>
        <p:txBody>
          <a:bodyPr/>
          <a:lstStyle/>
          <a:p>
            <a:r>
              <a:rPr lang="en-US" dirty="0"/>
              <a:t>Principles and Parameters</a:t>
            </a:r>
          </a:p>
        </p:txBody>
      </p:sp>
      <p:sp>
        <p:nvSpPr>
          <p:cNvPr id="3" name="Content Placeholder 2">
            <a:extLst>
              <a:ext uri="{FF2B5EF4-FFF2-40B4-BE49-F238E27FC236}">
                <a16:creationId xmlns:a16="http://schemas.microsoft.com/office/drawing/2014/main" id="{5173FAEC-4544-45E5-AD1C-03EC4E1467BD}"/>
              </a:ext>
            </a:extLst>
          </p:cNvPr>
          <p:cNvSpPr>
            <a:spLocks noGrp="1"/>
          </p:cNvSpPr>
          <p:nvPr>
            <p:ph idx="1"/>
          </p:nvPr>
        </p:nvSpPr>
        <p:spPr/>
        <p:txBody>
          <a:bodyPr/>
          <a:lstStyle/>
          <a:p>
            <a:r>
              <a:rPr lang="en-US" sz="2333" dirty="0"/>
              <a:t>English:            John   ate     apples</a:t>
            </a:r>
          </a:p>
          <a:p>
            <a:r>
              <a:rPr lang="en-US" sz="2333" dirty="0"/>
              <a:t>Japanese:	</a:t>
            </a:r>
            <a:r>
              <a:rPr lang="pt-BR" sz="2333" dirty="0"/>
              <a:t>Jon     wa       ringo    o         tabeta</a:t>
            </a:r>
            <a:r>
              <a:rPr lang="en-US" sz="2333" dirty="0"/>
              <a:t>     </a:t>
            </a:r>
          </a:p>
          <a:p>
            <a:pPr marL="0" indent="0">
              <a:buNone/>
            </a:pPr>
            <a:r>
              <a:rPr lang="es-ES" sz="2333" dirty="0"/>
              <a:t>		John                  </a:t>
            </a:r>
            <a:r>
              <a:rPr lang="es-ES" sz="2333" dirty="0" err="1"/>
              <a:t>apple</a:t>
            </a:r>
            <a:r>
              <a:rPr lang="es-ES" sz="2333" dirty="0"/>
              <a:t>                  ate</a:t>
            </a:r>
          </a:p>
          <a:p>
            <a:pPr marL="0" indent="0">
              <a:lnSpc>
                <a:spcPct val="100000"/>
              </a:lnSpc>
              <a:spcBef>
                <a:spcPts val="0"/>
              </a:spcBef>
              <a:spcAft>
                <a:spcPts val="0"/>
              </a:spcAft>
              <a:buNone/>
            </a:pPr>
            <a:endParaRPr lang="es-ES" sz="2667"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ADA13461-E4F3-41B3-9355-BD0AEBFE2455}"/>
              </a:ext>
            </a:extLst>
          </p:cNvPr>
          <p:cNvSpPr>
            <a:spLocks noGrp="1"/>
          </p:cNvSpPr>
          <p:nvPr>
            <p:ph type="body" sz="quarter" idx="10"/>
          </p:nvPr>
        </p:nvSpPr>
        <p:spPr/>
        <p:txBody>
          <a:bodyPr/>
          <a:lstStyle/>
          <a:p>
            <a:r>
              <a:rPr lang="en-US" dirty="0"/>
              <a:t>Example:  Word Order</a:t>
            </a:r>
          </a:p>
        </p:txBody>
      </p:sp>
    </p:spTree>
    <p:extLst>
      <p:ext uri="{BB962C8B-B14F-4D97-AF65-F5344CB8AC3E}">
        <p14:creationId xmlns:p14="http://schemas.microsoft.com/office/powerpoint/2010/main" val="128256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7377D47C6DB374FB8F27678E7FBF113" ma:contentTypeVersion="11" ma:contentTypeDescription="Create a new document." ma:contentTypeScope="" ma:versionID="91ae50eb111870286b23fa1dca7f8ac5">
  <xsd:schema xmlns:xsd="http://www.w3.org/2001/XMLSchema" xmlns:xs="http://www.w3.org/2001/XMLSchema" xmlns:p="http://schemas.microsoft.com/office/2006/metadata/properties" xmlns:ns3="7aa5af7d-d8b7-4545-98cf-efda3bdc9bc8" xmlns:ns4="44487de3-b398-4243-966e-73809730760d" targetNamespace="http://schemas.microsoft.com/office/2006/metadata/properties" ma:root="true" ma:fieldsID="ff219052f6dc37d2fb53288313681f60" ns3:_="" ns4:_="">
    <xsd:import namespace="7aa5af7d-d8b7-4545-98cf-efda3bdc9bc8"/>
    <xsd:import namespace="44487de3-b398-4243-966e-7380973076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5af7d-d8b7-4545-98cf-efda3bdc9b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487de3-b398-4243-966e-7380973076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856EB72F-967D-48E4-AFB9-B5C359C52B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a5af7d-d8b7-4545-98cf-efda3bdc9bc8"/>
    <ds:schemaRef ds:uri="44487de3-b398-4243-966e-7380973076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88E22E-2A4B-4FB1-9848-BF16E7DBE74B}">
  <ds:schemaRefs>
    <ds:schemaRef ds:uri="http://purl.org/dc/dcmitype/"/>
    <ds:schemaRef ds:uri="http://schemas.microsoft.com/office/infopath/2007/PartnerControls"/>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openxmlformats.org/package/2006/metadata/core-properties"/>
    <ds:schemaRef ds:uri="44487de3-b398-4243-966e-73809730760d"/>
    <ds:schemaRef ds:uri="7aa5af7d-d8b7-4545-98cf-efda3bdc9bc8"/>
  </ds:schemaRefs>
</ds:datastoreItem>
</file>

<file path=docProps/app.xml><?xml version="1.0" encoding="utf-8"?>
<Properties xmlns="http://schemas.openxmlformats.org/officeDocument/2006/extended-properties" xmlns:vt="http://schemas.openxmlformats.org/officeDocument/2006/docPropsVTypes">
  <Template>NVIDIA_DLI_Corp_PPT_Template_LIGHT_2020</Template>
  <TotalTime>25</TotalTime>
  <Words>6109</Words>
  <Application>Microsoft Office PowerPoint</Application>
  <PresentationFormat>Custom</PresentationFormat>
  <Paragraphs>694</Paragraphs>
  <Slides>90</Slides>
  <Notes>89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Courier New</vt:lpstr>
      <vt:lpstr>Trebuchet MS</vt:lpstr>
      <vt:lpstr>Wingdings</vt:lpstr>
      <vt:lpstr>Title &amp; Bullet</vt:lpstr>
      <vt:lpstr>Machine Learning in NLP</vt:lpstr>
      <vt:lpstr>PowerPoint Presentation</vt:lpstr>
      <vt:lpstr>PowerPoint Presentation</vt:lpstr>
      <vt:lpstr>Conversational ai technologies</vt:lpstr>
      <vt:lpstr>NLP tasks</vt:lpstr>
      <vt:lpstr>PowerPoint Presentation</vt:lpstr>
      <vt:lpstr>The Challenge</vt:lpstr>
      <vt:lpstr>Principles And Parameters</vt:lpstr>
      <vt:lpstr>Principles and Parameters</vt:lpstr>
      <vt:lpstr>Principles and Parameters</vt:lpstr>
      <vt:lpstr>Syntactic ambiguity</vt:lpstr>
      <vt:lpstr>The Challenge</vt:lpstr>
      <vt:lpstr>Problem Formulation</vt:lpstr>
      <vt:lpstr>Machine Learning</vt:lpstr>
      <vt:lpstr>Machine Learning</vt:lpstr>
      <vt:lpstr>Machine Learning</vt:lpstr>
      <vt:lpstr>Machine Learning</vt:lpstr>
      <vt:lpstr>Machine Learning</vt:lpstr>
      <vt:lpstr>PowerPoint Presentation</vt:lpstr>
      <vt:lpstr>Text Representations</vt:lpstr>
      <vt:lpstr>The Bag of words</vt:lpstr>
      <vt:lpstr>Distributed Word Representations</vt:lpstr>
      <vt:lpstr>Distributional Hypothesis</vt:lpstr>
      <vt:lpstr>Co-occurrence patterns</vt:lpstr>
      <vt:lpstr>Co-occurrence patterns</vt:lpstr>
      <vt:lpstr>Co-occurrence patterns</vt:lpstr>
      <vt:lpstr>PowerPoint Presentation</vt:lpstr>
      <vt:lpstr>Dimensionality Reduction</vt:lpstr>
      <vt:lpstr>LSA</vt:lpstr>
      <vt:lpstr>LSA</vt:lpstr>
      <vt:lpstr>LSA</vt:lpstr>
      <vt:lpstr>LSA</vt:lpstr>
      <vt:lpstr>LSA</vt:lpstr>
      <vt:lpstr>LSA</vt:lpstr>
      <vt:lpstr>LSA</vt:lpstr>
      <vt:lpstr>Probabilistic LSA</vt:lpstr>
      <vt:lpstr>Probabilistic LSA</vt:lpstr>
      <vt:lpstr>LDA</vt:lpstr>
      <vt:lpstr>LDA</vt:lpstr>
      <vt:lpstr>LDA</vt:lpstr>
      <vt:lpstr>Autoencoders for Dimensionality Reduction </vt:lpstr>
      <vt:lpstr>Autoencoders</vt:lpstr>
      <vt:lpstr>PowerPoint Presentation</vt:lpstr>
      <vt:lpstr>Word2Vec</vt:lpstr>
      <vt:lpstr>Word2Vec</vt:lpstr>
      <vt:lpstr>Glove</vt:lpstr>
      <vt:lpstr>Glove</vt:lpstr>
      <vt:lpstr>Glove</vt:lpstr>
      <vt:lpstr>Glove</vt:lpstr>
      <vt:lpstr>Using the embeddings</vt:lpstr>
      <vt:lpstr>Machine Learning</vt:lpstr>
      <vt:lpstr>Classical approaches</vt:lpstr>
      <vt:lpstr>Classical Approaches</vt:lpstr>
      <vt:lpstr>What about Feature Engineering?</vt:lpstr>
      <vt:lpstr>Deep Representation Learning</vt:lpstr>
      <vt:lpstr>Deep Representation Learning</vt:lpstr>
      <vt:lpstr>PowerPoint Presentation</vt:lpstr>
      <vt:lpstr>Recurrent Neural Networks</vt:lpstr>
      <vt:lpstr>Long Short Term (LSTM) Cell</vt:lpstr>
      <vt:lpstr>CNNs</vt:lpstr>
      <vt:lpstr>Convolutional Neural Networks</vt:lpstr>
      <vt:lpstr>Attention</vt:lpstr>
      <vt:lpstr>What about Long sequences?</vt:lpstr>
      <vt:lpstr>What about Long sequences?</vt:lpstr>
      <vt:lpstr>attention</vt:lpstr>
      <vt:lpstr>attention</vt:lpstr>
      <vt:lpstr>attention</vt:lpstr>
      <vt:lpstr>attention</vt:lpstr>
      <vt:lpstr>PowerPoint Presentation</vt:lpstr>
      <vt:lpstr>Attention is all you need</vt:lpstr>
      <vt:lpstr>Attention is all you need</vt:lpstr>
      <vt:lpstr>Attention is all you need</vt:lpstr>
      <vt:lpstr>Attention is all you need</vt:lpstr>
      <vt:lpstr>Neural Embeddings</vt:lpstr>
      <vt:lpstr>feature reuse</vt:lpstr>
      <vt:lpstr>It was difficult to reuse NLP embeddings</vt:lpstr>
      <vt:lpstr>Semi-Supervised Sequence Learning</vt:lpstr>
      <vt:lpstr>Semi-Supervised Sequence Learning</vt:lpstr>
      <vt:lpstr>Semi-Supervised Sequence Learning</vt:lpstr>
      <vt:lpstr>ELMo</vt:lpstr>
      <vt:lpstr>ELMo</vt:lpstr>
      <vt:lpstr>ULM-Fit</vt:lpstr>
      <vt:lpstr>difficulty</vt:lpstr>
      <vt:lpstr>This Created a foundation for the new NLP Models (discussed in the next class)</vt:lpstr>
      <vt:lpstr>The Lab</vt:lpstr>
      <vt:lpstr>Attention is all you need</vt:lpstr>
      <vt:lpstr>In The Next Class…</vt:lpstr>
      <vt:lpstr>Self-supervision, BERT, and beyond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NLP</dc:title>
  <dc:creator>Dana Sheahen</dc:creator>
  <cp:lastModifiedBy>Dana Sheahen</cp:lastModifiedBy>
  <cp:revision>3</cp:revision>
  <dcterms:created xsi:type="dcterms:W3CDTF">2020-08-13T18:46:59Z</dcterms:created>
  <dcterms:modified xsi:type="dcterms:W3CDTF">2020-10-01T20:07:24Z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